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80" r:id="rId3"/>
    <p:sldId id="289" r:id="rId4"/>
    <p:sldId id="284" r:id="rId5"/>
    <p:sldId id="279" r:id="rId6"/>
    <p:sldId id="282" r:id="rId7"/>
    <p:sldId id="285" r:id="rId8"/>
    <p:sldId id="286" r:id="rId9"/>
    <p:sldId id="290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1425"/>
    <a:srgbClr val="CF2407"/>
    <a:srgbClr val="FF5410"/>
    <a:srgbClr val="E92415"/>
    <a:srgbClr val="E02C1E"/>
    <a:srgbClr val="6DB33F"/>
    <a:srgbClr val="6BB536"/>
    <a:srgbClr val="A3C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7" autoAdjust="0"/>
    <p:restoredTop sz="86449" autoAdjust="0"/>
  </p:normalViewPr>
  <p:slideViewPr>
    <p:cSldViewPr snapToGrid="0">
      <p:cViewPr varScale="1">
        <p:scale>
          <a:sx n="95" d="100"/>
          <a:sy n="95" d="100"/>
        </p:scale>
        <p:origin x="58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6DD0A-63E5-461E-963F-037A3BAAE77B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098DC9-12AD-4CBD-8D82-FC748A5DA37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bg1"/>
            </a:gs>
            <a:gs pos="15000">
              <a:srgbClr val="C0B8FF"/>
            </a:gs>
            <a:gs pos="100000">
              <a:srgbClr val="8070FE"/>
            </a:gs>
          </a:gsLst>
          <a:path path="rect">
            <a:fillToRect l="100000" b="100000"/>
          </a:path>
          <a:tileRect t="-100000" r="-100000"/>
        </a:gradFill>
        <a:ln>
          <a:noFill/>
        </a:ln>
      </dgm:spPr>
      <dgm:t>
        <a:bodyPr rtlCol="0" anchor="b" anchorCtr="0"/>
        <a:lstStyle/>
        <a:p>
          <a:pPr marL="0" algn="ctr" defTabSz="914400" rtl="0" eaLnBrk="1" latinLnBrk="0" hangingPunct="1"/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Cloud Config 4.0.*</a:t>
          </a:r>
        </a:p>
      </dgm:t>
    </dgm:pt>
    <dgm:pt modelId="{3CEBF19C-F828-4B32-AB5B-AF79B0044367}" type="parTrans" cxnId="{CB8A7ABF-C77B-4041-B0C7-7B5D0EA78AC3}">
      <dgm:prSet/>
      <dgm:spPr/>
      <dgm:t>
        <a:bodyPr/>
        <a:lstStyle/>
        <a:p>
          <a:endParaRPr lang="en-US"/>
        </a:p>
      </dgm:t>
    </dgm:pt>
    <dgm:pt modelId="{E180CCD4-06B7-4E98-A339-F591EDE7CCCC}" type="sibTrans" cxnId="{CB8A7ABF-C77B-4041-B0C7-7B5D0EA78AC3}">
      <dgm:prSet/>
      <dgm:spPr/>
      <dgm:t>
        <a:bodyPr/>
        <a:lstStyle/>
        <a:p>
          <a:endParaRPr lang="en-US"/>
        </a:p>
      </dgm:t>
    </dgm:pt>
    <dgm:pt modelId="{7CEAA8F2-525C-4D4E-976E-CA7822517D6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bg1"/>
            </a:gs>
            <a:gs pos="15000">
              <a:srgbClr val="E7EAF9"/>
            </a:gs>
            <a:gs pos="100000">
              <a:srgbClr val="CED5F3"/>
            </a:gs>
          </a:gsLst>
          <a:path path="rect">
            <a:fillToRect l="100000" b="100000"/>
          </a:path>
          <a:tileRect t="-100000" r="-100000"/>
        </a:gradFill>
        <a:ln>
          <a:noFill/>
        </a:ln>
      </dgm:spPr>
      <dgm:t>
        <a:bodyPr rtlCol="0" anchor="b" anchorCtr="0"/>
        <a:lstStyle/>
        <a:p>
          <a:pPr marL="0" algn="ctr" defTabSz="914400" rtl="0" eaLnBrk="1" latinLnBrk="0" hangingPunct="1"/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Cloud 2022.0.*</a:t>
          </a:r>
        </a:p>
      </dgm:t>
    </dgm:pt>
    <dgm:pt modelId="{6BF55FDB-549D-41B9-BFB4-A7FE1AC60AD5}" type="parTrans" cxnId="{F206C3EC-C8F3-437E-B51C-AA73AE0B4B85}">
      <dgm:prSet/>
      <dgm:spPr/>
      <dgm:t>
        <a:bodyPr/>
        <a:lstStyle/>
        <a:p>
          <a:endParaRPr lang="en-US"/>
        </a:p>
      </dgm:t>
    </dgm:pt>
    <dgm:pt modelId="{A5455B90-F671-4136-A38C-2AFB6E2C129E}" type="sibTrans" cxnId="{F206C3EC-C8F3-437E-B51C-AA73AE0B4B85}">
      <dgm:prSet/>
      <dgm:spPr/>
      <dgm:t>
        <a:bodyPr/>
        <a:lstStyle/>
        <a:p>
          <a:endParaRPr lang="en-US"/>
        </a:p>
      </dgm:t>
    </dgm:pt>
    <dgm:pt modelId="{5C080904-4813-48D1-9C1A-2F8201327E4F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bg1"/>
            </a:gs>
            <a:gs pos="15000">
              <a:srgbClr val="F5DB83"/>
            </a:gs>
            <a:gs pos="100000">
              <a:srgbClr val="EAB606"/>
            </a:gs>
          </a:gsLst>
          <a:path path="rect">
            <a:fillToRect l="100000" b="100000"/>
          </a:path>
          <a:tileRect t="-100000" r="-100000"/>
        </a:gradFill>
        <a:ln>
          <a:noFill/>
        </a:ln>
      </dgm:spPr>
      <dgm:t>
        <a:bodyPr spcFirstLastPara="0" vert="horz" wrap="square" lIns="25400" tIns="25400" rIns="25400" bIns="25400" numCol="1" spcCol="1270" rtlCol="0" anchor="b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Boot 3.1.*</a:t>
          </a:r>
        </a:p>
      </dgm:t>
    </dgm:pt>
    <dgm:pt modelId="{3A93DCB2-05C6-46C0-A795-06E723072AED}" type="parTrans" cxnId="{6D3250E8-8E69-4E31-B531-936B6663CA20}">
      <dgm:prSet/>
      <dgm:spPr/>
      <dgm:t>
        <a:bodyPr/>
        <a:lstStyle/>
        <a:p>
          <a:endParaRPr lang="en-US"/>
        </a:p>
      </dgm:t>
    </dgm:pt>
    <dgm:pt modelId="{736D0BE0-2B9A-4C0B-9FD1-17E7E27394DF}" type="sibTrans" cxnId="{6D3250E8-8E69-4E31-B531-936B6663CA20}">
      <dgm:prSet/>
      <dgm:spPr/>
      <dgm:t>
        <a:bodyPr/>
        <a:lstStyle/>
        <a:p>
          <a:endParaRPr lang="en-US"/>
        </a:p>
      </dgm:t>
    </dgm:pt>
    <dgm:pt modelId="{BECADBBA-65AE-47AD-8B49-90FA95765DA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bg1"/>
            </a:gs>
            <a:gs pos="15000">
              <a:srgbClr val="FEA381"/>
            </a:gs>
            <a:gs pos="100000">
              <a:srgbClr val="FC4703"/>
            </a:gs>
          </a:gsLst>
          <a:path path="rect">
            <a:fillToRect l="100000" b="100000"/>
          </a:path>
          <a:tileRect t="-100000" r="-100000"/>
        </a:gradFill>
        <a:ln>
          <a:noFill/>
        </a:ln>
      </dgm:spPr>
      <dgm:t>
        <a:bodyPr spcFirstLastPara="0" vert="horz" wrap="square" lIns="25400" tIns="25400" rIns="25400" bIns="25400" numCol="1" spcCol="1270" rtlCol="0" anchor="b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Framework 6.0.*</a:t>
          </a:r>
        </a:p>
      </dgm:t>
    </dgm:pt>
    <dgm:pt modelId="{BC97FAF5-018F-4AB3-B466-99E33D37018F}" type="parTrans" cxnId="{66A3DAEB-503E-4CB6-A31F-0CE8241DF309}">
      <dgm:prSet/>
      <dgm:spPr/>
      <dgm:t>
        <a:bodyPr/>
        <a:lstStyle/>
        <a:p>
          <a:endParaRPr lang="en-US"/>
        </a:p>
      </dgm:t>
    </dgm:pt>
    <dgm:pt modelId="{CDD14990-D393-4848-A0D6-9B6BD39B8F49}" type="sibTrans" cxnId="{66A3DAEB-503E-4CB6-A31F-0CE8241DF309}">
      <dgm:prSet/>
      <dgm:spPr/>
      <dgm:t>
        <a:bodyPr/>
        <a:lstStyle/>
        <a:p>
          <a:endParaRPr lang="en-US"/>
        </a:p>
      </dgm:t>
    </dgm:pt>
    <dgm:pt modelId="{0C1F0F72-BECD-4AF4-B7C2-3ED16533EBAF}" type="pres">
      <dgm:prSet presAssocID="{2BF6DD0A-63E5-461E-963F-037A3BAAE77B}" presName="Name0" presStyleCnt="0">
        <dgm:presLayoutVars>
          <dgm:dir/>
          <dgm:animLvl val="lvl"/>
          <dgm:resizeHandles val="exact"/>
        </dgm:presLayoutVars>
      </dgm:prSet>
      <dgm:spPr/>
    </dgm:pt>
    <dgm:pt modelId="{B9D5513A-030B-4E07-8162-AFFF05C97C16}" type="pres">
      <dgm:prSet presAssocID="{7C098DC9-12AD-4CBD-8D82-FC748A5DA377}" presName="Name8" presStyleCnt="0"/>
      <dgm:spPr/>
    </dgm:pt>
    <dgm:pt modelId="{04E9E0CD-5C94-4A41-80EE-EA2BE653F6AB}" type="pres">
      <dgm:prSet presAssocID="{7C098DC9-12AD-4CBD-8D82-FC748A5DA377}" presName="level" presStyleLbl="node1" presStyleIdx="0" presStyleCnt="4">
        <dgm:presLayoutVars>
          <dgm:chMax val="1"/>
          <dgm:bulletEnabled val="1"/>
        </dgm:presLayoutVars>
      </dgm:prSet>
      <dgm:spPr>
        <a:xfrm>
          <a:off x="3047999" y="0"/>
          <a:ext cx="2032000" cy="1354666"/>
        </a:xfrm>
        <a:prstGeom prst="trapezoid">
          <a:avLst>
            <a:gd name="adj" fmla="val 75000"/>
          </a:avLst>
        </a:prstGeom>
      </dgm:spPr>
    </dgm:pt>
    <dgm:pt modelId="{E805C4AB-6D6D-411C-BB2F-FBC18A7681C5}" type="pres">
      <dgm:prSet presAssocID="{7C098DC9-12AD-4CBD-8D82-FC748A5DA3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403D244-F6DA-4744-8E77-BDE594A6BC5D}" type="pres">
      <dgm:prSet presAssocID="{7CEAA8F2-525C-4D4E-976E-CA7822517D60}" presName="Name8" presStyleCnt="0"/>
      <dgm:spPr/>
    </dgm:pt>
    <dgm:pt modelId="{1E47DA5B-8C4D-4016-801E-804B12E7725E}" type="pres">
      <dgm:prSet presAssocID="{7CEAA8F2-525C-4D4E-976E-CA7822517D60}" presName="level" presStyleLbl="node1" presStyleIdx="1" presStyleCnt="4">
        <dgm:presLayoutVars>
          <dgm:chMax val="1"/>
          <dgm:bulletEnabled val="1"/>
        </dgm:presLayoutVars>
      </dgm:prSet>
      <dgm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</dgm:spPr>
    </dgm:pt>
    <dgm:pt modelId="{D4F0F989-3314-43EF-8C31-E9D97A4681D6}" type="pres">
      <dgm:prSet presAssocID="{7CEAA8F2-525C-4D4E-976E-CA7822517D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D1E5B4-6219-458E-9F31-278366FDC268}" type="pres">
      <dgm:prSet presAssocID="{5C080904-4813-48D1-9C1A-2F8201327E4F}" presName="Name8" presStyleCnt="0"/>
      <dgm:spPr/>
    </dgm:pt>
    <dgm:pt modelId="{38F01098-2E97-49A4-97B2-041EE1845FEC}" type="pres">
      <dgm:prSet presAssocID="{5C080904-4813-48D1-9C1A-2F8201327E4F}" presName="level" presStyleLbl="node1" presStyleIdx="2" presStyleCnt="4">
        <dgm:presLayoutVars>
          <dgm:chMax val="1"/>
          <dgm:bulletEnabled val="1"/>
        </dgm:presLayoutVars>
      </dgm:prSet>
      <dgm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</dgm:spPr>
    </dgm:pt>
    <dgm:pt modelId="{09D9E880-26CA-45DA-BD33-26A29DE49545}" type="pres">
      <dgm:prSet presAssocID="{5C080904-4813-48D1-9C1A-2F8201327E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9CEB3F-70BA-4064-9DF5-28CB20F51197}" type="pres">
      <dgm:prSet presAssocID="{BECADBBA-65AE-47AD-8B49-90FA95765DA1}" presName="Name8" presStyleCnt="0"/>
      <dgm:spPr/>
    </dgm:pt>
    <dgm:pt modelId="{30362221-0E0D-49F3-8AD2-FB300135C11F}" type="pres">
      <dgm:prSet presAssocID="{BECADBBA-65AE-47AD-8B49-90FA95765DA1}" presName="level" presStyleLbl="node1" presStyleIdx="3" presStyleCnt="4">
        <dgm:presLayoutVars>
          <dgm:chMax val="1"/>
          <dgm:bulletEnabled val="1"/>
        </dgm:presLayoutVars>
      </dgm:prSet>
      <dgm:spPr>
        <a:xfrm>
          <a:off x="0" y="4064000"/>
          <a:ext cx="8128000" cy="1354666"/>
        </a:xfrm>
        <a:prstGeom prst="trapezoid">
          <a:avLst>
            <a:gd name="adj" fmla="val 75000"/>
          </a:avLst>
        </a:prstGeom>
      </dgm:spPr>
    </dgm:pt>
    <dgm:pt modelId="{9B36D222-7F4C-4FB8-88DE-84D41E5D7408}" type="pres">
      <dgm:prSet presAssocID="{BECADBBA-65AE-47AD-8B49-90FA95765DA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A529B04-F0C8-4370-A9D7-14ADC8268B0B}" type="presOf" srcId="{BECADBBA-65AE-47AD-8B49-90FA95765DA1}" destId="{9B36D222-7F4C-4FB8-88DE-84D41E5D7408}" srcOrd="1" destOrd="0" presId="urn:microsoft.com/office/officeart/2005/8/layout/pyramid1"/>
    <dgm:cxn modelId="{F71C1E12-A867-4410-9C55-5B3FC17470FD}" type="presOf" srcId="{2BF6DD0A-63E5-461E-963F-037A3BAAE77B}" destId="{0C1F0F72-BECD-4AF4-B7C2-3ED16533EBAF}" srcOrd="0" destOrd="0" presId="urn:microsoft.com/office/officeart/2005/8/layout/pyramid1"/>
    <dgm:cxn modelId="{7F4BE127-3276-46AD-BFA7-4A04B743E360}" type="presOf" srcId="{7CEAA8F2-525C-4D4E-976E-CA7822517D60}" destId="{D4F0F989-3314-43EF-8C31-E9D97A4681D6}" srcOrd="1" destOrd="0" presId="urn:microsoft.com/office/officeart/2005/8/layout/pyramid1"/>
    <dgm:cxn modelId="{AFDEBC46-5D2B-47EF-88BA-BD59CA7EA272}" type="presOf" srcId="{7C098DC9-12AD-4CBD-8D82-FC748A5DA377}" destId="{04E9E0CD-5C94-4A41-80EE-EA2BE653F6AB}" srcOrd="0" destOrd="0" presId="urn:microsoft.com/office/officeart/2005/8/layout/pyramid1"/>
    <dgm:cxn modelId="{F0FB4889-85A1-4BC6-99D6-BD9DB2A04C66}" type="presOf" srcId="{7CEAA8F2-525C-4D4E-976E-CA7822517D60}" destId="{1E47DA5B-8C4D-4016-801E-804B12E7725E}" srcOrd="0" destOrd="0" presId="urn:microsoft.com/office/officeart/2005/8/layout/pyramid1"/>
    <dgm:cxn modelId="{C102D898-FB77-44D4-97F3-453452F085CC}" type="presOf" srcId="{7C098DC9-12AD-4CBD-8D82-FC748A5DA377}" destId="{E805C4AB-6D6D-411C-BB2F-FBC18A7681C5}" srcOrd="1" destOrd="0" presId="urn:microsoft.com/office/officeart/2005/8/layout/pyramid1"/>
    <dgm:cxn modelId="{01AE4EAC-DBDF-415A-9F15-0397C3831473}" type="presOf" srcId="{BECADBBA-65AE-47AD-8B49-90FA95765DA1}" destId="{30362221-0E0D-49F3-8AD2-FB300135C11F}" srcOrd="0" destOrd="0" presId="urn:microsoft.com/office/officeart/2005/8/layout/pyramid1"/>
    <dgm:cxn modelId="{CB8A7ABF-C77B-4041-B0C7-7B5D0EA78AC3}" srcId="{2BF6DD0A-63E5-461E-963F-037A3BAAE77B}" destId="{7C098DC9-12AD-4CBD-8D82-FC748A5DA377}" srcOrd="0" destOrd="0" parTransId="{3CEBF19C-F828-4B32-AB5B-AF79B0044367}" sibTransId="{E180CCD4-06B7-4E98-A339-F591EDE7CCCC}"/>
    <dgm:cxn modelId="{4C1A7EC9-1D73-4299-AD7A-E213708E7E84}" type="presOf" srcId="{5C080904-4813-48D1-9C1A-2F8201327E4F}" destId="{38F01098-2E97-49A4-97B2-041EE1845FEC}" srcOrd="0" destOrd="0" presId="urn:microsoft.com/office/officeart/2005/8/layout/pyramid1"/>
    <dgm:cxn modelId="{DFF432D3-7094-4845-827E-8485F857EC0E}" type="presOf" srcId="{5C080904-4813-48D1-9C1A-2F8201327E4F}" destId="{09D9E880-26CA-45DA-BD33-26A29DE49545}" srcOrd="1" destOrd="0" presId="urn:microsoft.com/office/officeart/2005/8/layout/pyramid1"/>
    <dgm:cxn modelId="{6D3250E8-8E69-4E31-B531-936B6663CA20}" srcId="{2BF6DD0A-63E5-461E-963F-037A3BAAE77B}" destId="{5C080904-4813-48D1-9C1A-2F8201327E4F}" srcOrd="2" destOrd="0" parTransId="{3A93DCB2-05C6-46C0-A795-06E723072AED}" sibTransId="{736D0BE0-2B9A-4C0B-9FD1-17E7E27394DF}"/>
    <dgm:cxn modelId="{66A3DAEB-503E-4CB6-A31F-0CE8241DF309}" srcId="{2BF6DD0A-63E5-461E-963F-037A3BAAE77B}" destId="{BECADBBA-65AE-47AD-8B49-90FA95765DA1}" srcOrd="3" destOrd="0" parTransId="{BC97FAF5-018F-4AB3-B466-99E33D37018F}" sibTransId="{CDD14990-D393-4848-A0D6-9B6BD39B8F49}"/>
    <dgm:cxn modelId="{F206C3EC-C8F3-437E-B51C-AA73AE0B4B85}" srcId="{2BF6DD0A-63E5-461E-963F-037A3BAAE77B}" destId="{7CEAA8F2-525C-4D4E-976E-CA7822517D60}" srcOrd="1" destOrd="0" parTransId="{6BF55FDB-549D-41B9-BFB4-A7FE1AC60AD5}" sibTransId="{A5455B90-F671-4136-A38C-2AFB6E2C129E}"/>
    <dgm:cxn modelId="{53E023D6-DDAF-40EE-97D9-B4737AB17D8D}" type="presParOf" srcId="{0C1F0F72-BECD-4AF4-B7C2-3ED16533EBAF}" destId="{B9D5513A-030B-4E07-8162-AFFF05C97C16}" srcOrd="0" destOrd="0" presId="urn:microsoft.com/office/officeart/2005/8/layout/pyramid1"/>
    <dgm:cxn modelId="{6CB844D6-DEAA-4569-934C-BD7B8625FD98}" type="presParOf" srcId="{B9D5513A-030B-4E07-8162-AFFF05C97C16}" destId="{04E9E0CD-5C94-4A41-80EE-EA2BE653F6AB}" srcOrd="0" destOrd="0" presId="urn:microsoft.com/office/officeart/2005/8/layout/pyramid1"/>
    <dgm:cxn modelId="{18ADDFF4-B616-40D8-8654-9476ABCCE878}" type="presParOf" srcId="{B9D5513A-030B-4E07-8162-AFFF05C97C16}" destId="{E805C4AB-6D6D-411C-BB2F-FBC18A7681C5}" srcOrd="1" destOrd="0" presId="urn:microsoft.com/office/officeart/2005/8/layout/pyramid1"/>
    <dgm:cxn modelId="{B4CCC346-2C5E-43F1-88D0-1A750FD4976D}" type="presParOf" srcId="{0C1F0F72-BECD-4AF4-B7C2-3ED16533EBAF}" destId="{4403D244-F6DA-4744-8E77-BDE594A6BC5D}" srcOrd="1" destOrd="0" presId="urn:microsoft.com/office/officeart/2005/8/layout/pyramid1"/>
    <dgm:cxn modelId="{45C0FE97-B61B-49EA-85FF-59F08F8DAB09}" type="presParOf" srcId="{4403D244-F6DA-4744-8E77-BDE594A6BC5D}" destId="{1E47DA5B-8C4D-4016-801E-804B12E7725E}" srcOrd="0" destOrd="0" presId="urn:microsoft.com/office/officeart/2005/8/layout/pyramid1"/>
    <dgm:cxn modelId="{071EF012-F420-4FD2-B6CD-59AEAFB5E936}" type="presParOf" srcId="{4403D244-F6DA-4744-8E77-BDE594A6BC5D}" destId="{D4F0F989-3314-43EF-8C31-E9D97A4681D6}" srcOrd="1" destOrd="0" presId="urn:microsoft.com/office/officeart/2005/8/layout/pyramid1"/>
    <dgm:cxn modelId="{725B3C38-E84F-44DF-B818-69C648F94AD9}" type="presParOf" srcId="{0C1F0F72-BECD-4AF4-B7C2-3ED16533EBAF}" destId="{53D1E5B4-6219-458E-9F31-278366FDC268}" srcOrd="2" destOrd="0" presId="urn:microsoft.com/office/officeart/2005/8/layout/pyramid1"/>
    <dgm:cxn modelId="{7F1BB025-A473-4EF5-95D0-7FE34EC1D43E}" type="presParOf" srcId="{53D1E5B4-6219-458E-9F31-278366FDC268}" destId="{38F01098-2E97-49A4-97B2-041EE1845FEC}" srcOrd="0" destOrd="0" presId="urn:microsoft.com/office/officeart/2005/8/layout/pyramid1"/>
    <dgm:cxn modelId="{D56315F9-A9A9-4FCC-BF6F-986100767E00}" type="presParOf" srcId="{53D1E5B4-6219-458E-9F31-278366FDC268}" destId="{09D9E880-26CA-45DA-BD33-26A29DE49545}" srcOrd="1" destOrd="0" presId="urn:microsoft.com/office/officeart/2005/8/layout/pyramid1"/>
    <dgm:cxn modelId="{417ABBE0-0B40-4166-99BB-A219519F3216}" type="presParOf" srcId="{0C1F0F72-BECD-4AF4-B7C2-3ED16533EBAF}" destId="{E39CEB3F-70BA-4064-9DF5-28CB20F51197}" srcOrd="3" destOrd="0" presId="urn:microsoft.com/office/officeart/2005/8/layout/pyramid1"/>
    <dgm:cxn modelId="{D5BD717F-6739-4159-9FC6-040BA12FA82C}" type="presParOf" srcId="{E39CEB3F-70BA-4064-9DF5-28CB20F51197}" destId="{30362221-0E0D-49F3-8AD2-FB300135C11F}" srcOrd="0" destOrd="0" presId="urn:microsoft.com/office/officeart/2005/8/layout/pyramid1"/>
    <dgm:cxn modelId="{DDB596B2-DEED-4B11-B256-44FB8C06A557}" type="presParOf" srcId="{E39CEB3F-70BA-4064-9DF5-28CB20F51197}" destId="{9B36D222-7F4C-4FB8-88DE-84D41E5D740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9E0CD-5C94-4A41-80EE-EA2BE653F6AB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gradFill flip="none" rotWithShape="1">
          <a:gsLst>
            <a:gs pos="0">
              <a:schemeClr val="bg1"/>
            </a:gs>
            <a:gs pos="15000">
              <a:srgbClr val="C0B8FF"/>
            </a:gs>
            <a:gs pos="100000">
              <a:srgbClr val="8070FE"/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b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Cloud Config 4.0.*</a:t>
          </a:r>
        </a:p>
      </dsp:txBody>
      <dsp:txXfrm>
        <a:off x="3047999" y="0"/>
        <a:ext cx="2032000" cy="1354666"/>
      </dsp:txXfrm>
    </dsp:sp>
    <dsp:sp modelId="{1E47DA5B-8C4D-4016-801E-804B12E7725E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gradFill flip="none" rotWithShape="1">
          <a:gsLst>
            <a:gs pos="0">
              <a:schemeClr val="bg1"/>
            </a:gs>
            <a:gs pos="15000">
              <a:srgbClr val="E7EAF9"/>
            </a:gs>
            <a:gs pos="100000">
              <a:srgbClr val="CED5F3"/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b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Cloud 2022.0.*</a:t>
          </a:r>
        </a:p>
      </dsp:txBody>
      <dsp:txXfrm>
        <a:off x="2743199" y="1354666"/>
        <a:ext cx="2641600" cy="1354666"/>
      </dsp:txXfrm>
    </dsp:sp>
    <dsp:sp modelId="{38F01098-2E97-49A4-97B2-041EE1845FEC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gradFill flip="none" rotWithShape="1">
          <a:gsLst>
            <a:gs pos="0">
              <a:schemeClr val="bg1"/>
            </a:gs>
            <a:gs pos="15000">
              <a:srgbClr val="F5DB83"/>
            </a:gs>
            <a:gs pos="100000">
              <a:srgbClr val="EAB606"/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b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Boot 3.1.*</a:t>
          </a:r>
        </a:p>
      </dsp:txBody>
      <dsp:txXfrm>
        <a:off x="2082799" y="2709333"/>
        <a:ext cx="3962400" cy="1354666"/>
      </dsp:txXfrm>
    </dsp:sp>
    <dsp:sp modelId="{30362221-0E0D-49F3-8AD2-FB300135C11F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gradFill flip="none" rotWithShape="1">
          <a:gsLst>
            <a:gs pos="0">
              <a:schemeClr val="bg1"/>
            </a:gs>
            <a:gs pos="15000">
              <a:srgbClr val="FEA381"/>
            </a:gs>
            <a:gs pos="100000">
              <a:srgbClr val="FC4703"/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b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rPr>
            <a:t>Spring Framework 6.0.*</a:t>
          </a:r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A27A-318E-47E9-B316-7ECE14D58221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8BF2A-5F3F-4000-A597-40B244264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81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2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8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1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26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2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56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4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8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rara vez un µS se ejecuta solo, aislado del mundo</a:t>
            </a:r>
          </a:p>
          <a:p>
            <a:r>
              <a:rPr lang="en-US"/>
              <a:t>necesita conectarse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8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7F1C-9DA5-45E5-BFBB-574FF6CB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B39C8-D3C2-48A2-8433-2F788572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631F-A992-4735-A7E3-B81D882E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F112-A6C4-42EA-A527-032DBF77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75A4-5873-4DAF-9930-20369A7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30DD-AFF9-42CB-97F7-7924FFB5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63060-8DA2-4401-A792-74EB4C4C7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B60B-1517-4B6E-8FF2-F3E84503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B3C5-A2B1-427D-BB9C-A7C37A5C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F3D0-0124-4908-BE8B-349F9EAB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610F0-37C8-4AE8-AA66-2B557A659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3CE8D-827E-4B05-8B21-18DF7FD1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AE71-F900-49F5-8B4E-D9C841BE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BD73C-0A78-4FED-9DC0-9F4A4A4F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4D195-D58E-4F23-8845-E40126A8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C0E8-04CC-49CB-B7DA-43CE22A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FA85-5D40-4E13-A14E-55F67B30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4588-4966-4E9B-A192-E060143B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CC30-4BFB-491D-A3B4-1C315A1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D370-AE37-4525-A36A-0EA31A2F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D98-C6F6-4262-B253-BC622B0F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F68B-EF7E-431E-BB1E-708C53F5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4086E-E876-4068-A1B4-E3F887BF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2B15-D5D9-4F11-ACE7-95B59456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1BEA7-45C3-43BE-93C2-7058DC93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6D56-BDF0-4334-AA5C-2A23CBEE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CEF7-52C8-42D4-8468-BBB8A999E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F3B76-C874-4302-926F-724964DF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332D-980B-4ECF-AAF2-18987522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5413D-F3CE-460E-840D-A9A7922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2E85E-77D6-474C-BA59-2034BB0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9EC-B8BB-49F8-A6B5-11974294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10C2-943D-4C88-A2E6-77432F76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3FA0-D4A6-47FD-BC42-BC1A4F6A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9C2D0-B406-47AD-ADB8-37EB2A6DB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31C5B-FBBE-44E3-B1C7-4480429F2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8FA2-164A-4299-96DF-3430AC5B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0EAC0-0FD6-4C32-BB18-223259E7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D6F2E-93EB-4F92-97E4-134924A9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483-8C9B-493F-90E3-6F2A3B9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40C56-2F08-4926-A8B6-2A785C7B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0B445-D49C-4167-A14A-CDA128F5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9DA22-2A2B-476D-B3E5-F36580B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A1A52-6DC7-4EA9-A1DB-AF7D0BC6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C74C5-9493-4B0D-A43D-EA362E9B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FE74-EEE5-4BF4-9368-F44DC385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D68-FF5F-4597-B4A3-942360E7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DB4D-5155-4618-8974-6211A43B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5D03E-D9D5-49FE-BE24-13B57925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F5D6B-8F28-4380-B4C9-E49CCC9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442-125C-4712-9EFF-2C6BC212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CF97-4C69-4A4F-A2B7-2351ADA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3EFA-4CA3-4210-A40D-F118A9F1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DFF02-3D14-4854-BF28-D99E0E50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7F176-5C25-4C92-A0A5-64A3FE6F3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1B8C8-8EAB-41CC-B0B9-DB1CA87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BD33-ABC1-4EF4-B44F-6CC677C6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844FB-B872-48BC-A0B7-F95FC716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0469D-F5E1-425B-84F2-FF510C1B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15DC-5441-467D-96D2-4938F591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01AC-D39F-48A9-850D-8D224253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F80C-87CE-4F74-97E7-7A8F1903C60E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D110-CC17-4D2D-B40D-3F6A43A6B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9136-3A33-419B-9F65-3EEE961E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jpeg"/><Relationship Id="rId5" Type="http://schemas.openxmlformats.org/officeDocument/2006/relationships/image" Target="../media/image5.png"/><Relationship Id="rId10" Type="http://schemas.openxmlformats.org/officeDocument/2006/relationships/image" Target="../media/image28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microservices.io/patterns/index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2.jpe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22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34E92-8A74-281D-9220-A98D893A0C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59D0-5455-98C1-C99D-E5A495EF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EC9B-F044-95D4-E475-8EC7EC54CE09}"/>
              </a:ext>
            </a:extLst>
          </p:cNvPr>
          <p:cNvSpPr txBox="1"/>
          <p:nvPr/>
        </p:nvSpPr>
        <p:spPr>
          <a:xfrm>
            <a:off x="338349" y="1094528"/>
            <a:ext cx="85428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Cloud Config</a:t>
            </a:r>
          </a:p>
          <a:p>
            <a:r>
              <a:rPr lang="en-US" sz="4800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1488-662E-0983-054F-EB9147510437}"/>
              </a:ext>
            </a:extLst>
          </p:cNvPr>
          <p:cNvSpPr txBox="1"/>
          <p:nvPr/>
        </p:nvSpPr>
        <p:spPr>
          <a:xfrm>
            <a:off x="338349" y="5550661"/>
            <a:ext cx="572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01-Introducción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3914F-C350-7DDF-80A0-BC5E502DEA34}"/>
              </a:ext>
            </a:extLst>
          </p:cNvPr>
          <p:cNvSpPr txBox="1"/>
          <p:nvPr/>
        </p:nvSpPr>
        <p:spPr>
          <a:xfrm>
            <a:off x="338349" y="319426"/>
            <a:ext cx="3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36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815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Soluciones previas al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Archivo properties (o YAML) en una carpeta compartida de un file server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57FE3B-1B17-8FB1-6BF9-19FA76C20EAB}"/>
              </a:ext>
            </a:extLst>
          </p:cNvPr>
          <p:cNvGrpSpPr/>
          <p:nvPr/>
        </p:nvGrpSpPr>
        <p:grpSpPr>
          <a:xfrm>
            <a:off x="2799998" y="4437867"/>
            <a:ext cx="1800000" cy="2270926"/>
            <a:chOff x="-152940" y="3828423"/>
            <a:chExt cx="1800000" cy="227092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0D01960-C119-70FE-99B8-08A208B27327}"/>
                </a:ext>
              </a:extLst>
            </p:cNvPr>
            <p:cNvSpPr/>
            <p:nvPr/>
          </p:nvSpPr>
          <p:spPr>
            <a:xfrm>
              <a:off x="-152940" y="3828423"/>
              <a:ext cx="1800000" cy="22709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Entorno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08422F-5C59-1A1F-6963-EB30425933F8}"/>
                </a:ext>
              </a:extLst>
            </p:cNvPr>
            <p:cNvGrpSpPr/>
            <p:nvPr/>
          </p:nvGrpSpPr>
          <p:grpSpPr>
            <a:xfrm>
              <a:off x="-23485" y="4336842"/>
              <a:ext cx="1589316" cy="1444143"/>
              <a:chOff x="5684770" y="5054320"/>
              <a:chExt cx="1589316" cy="14441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EA5F63B-2AC3-FB5B-C571-769D5055766D}"/>
                  </a:ext>
                </a:extLst>
              </p:cNvPr>
              <p:cNvSpPr/>
              <p:nvPr/>
            </p:nvSpPr>
            <p:spPr>
              <a:xfrm>
                <a:off x="5684770" y="5054320"/>
                <a:ext cx="1589316" cy="144414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5000">
                    <a:srgbClr val="F5DB83"/>
                  </a:gs>
                  <a:gs pos="100000">
                    <a:srgbClr val="EAB606"/>
                  </a:gs>
                </a:gsLst>
                <a:path path="rect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Vrinda" panose="020B0502040204020203" pitchFamily="34" charset="0"/>
                  </a:rPr>
                  <a:t>Microservicio</a:t>
                </a:r>
                <a:endPara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51E62F7-D513-C942-DF08-F3954862F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494" y="5346086"/>
                <a:ext cx="907869" cy="907869"/>
              </a:xfrm>
              <a:prstGeom prst="rect">
                <a:avLst/>
              </a:prstGeom>
            </p:spPr>
          </p:pic>
        </p:grp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37AEFF07-CBC4-ECDB-C9E5-71C9D1B57D87}"/>
              </a:ext>
            </a:extLst>
          </p:cNvPr>
          <p:cNvGrpSpPr/>
          <p:nvPr/>
        </p:nvGrpSpPr>
        <p:grpSpPr>
          <a:xfrm>
            <a:off x="2799998" y="1143884"/>
            <a:ext cx="1800000" cy="2270926"/>
            <a:chOff x="2563595" y="1174186"/>
            <a:chExt cx="1800000" cy="227092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824D729-C7D9-D4DC-E992-8DB21E66A856}"/>
                </a:ext>
              </a:extLst>
            </p:cNvPr>
            <p:cNvSpPr/>
            <p:nvPr/>
          </p:nvSpPr>
          <p:spPr>
            <a:xfrm>
              <a:off x="2563595" y="1174186"/>
              <a:ext cx="1800000" cy="22709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Entorno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4534DD-EC70-0DBB-DD30-082A4D61665E}"/>
                </a:ext>
              </a:extLst>
            </p:cNvPr>
            <p:cNvGrpSpPr/>
            <p:nvPr/>
          </p:nvGrpSpPr>
          <p:grpSpPr>
            <a:xfrm>
              <a:off x="2668937" y="1808874"/>
              <a:ext cx="1589316" cy="1444143"/>
              <a:chOff x="5684770" y="5054320"/>
              <a:chExt cx="1589316" cy="1444143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AB55401-5892-8337-CCC8-00E416426615}"/>
                  </a:ext>
                </a:extLst>
              </p:cNvPr>
              <p:cNvSpPr/>
              <p:nvPr/>
            </p:nvSpPr>
            <p:spPr>
              <a:xfrm>
                <a:off x="5684770" y="5054320"/>
                <a:ext cx="1589316" cy="144414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5000">
                    <a:srgbClr val="F5DB83"/>
                  </a:gs>
                  <a:gs pos="100000">
                    <a:srgbClr val="EAB606"/>
                  </a:gs>
                </a:gsLst>
                <a:path path="rect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Vrinda" panose="020B0502040204020203" pitchFamily="34" charset="0"/>
                  </a:rPr>
                  <a:t>Microservicio</a:t>
                </a:r>
                <a:endPara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1B3BBBA-8A9A-4F92-F1BB-0525E28B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494" y="5346086"/>
                <a:ext cx="907869" cy="907869"/>
              </a:xfrm>
              <a:prstGeom prst="rect">
                <a:avLst/>
              </a:prstGeom>
            </p:spPr>
          </p:pic>
        </p:grp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56A3EBCB-ECD6-C72B-9ACD-4E9C777E538A}"/>
              </a:ext>
            </a:extLst>
          </p:cNvPr>
          <p:cNvGrpSpPr/>
          <p:nvPr/>
        </p:nvGrpSpPr>
        <p:grpSpPr>
          <a:xfrm>
            <a:off x="711883" y="1143884"/>
            <a:ext cx="1192571" cy="5564909"/>
            <a:chOff x="48692" y="973065"/>
            <a:chExt cx="1192571" cy="5564909"/>
          </a:xfrm>
        </p:grpSpPr>
        <p:sp>
          <p:nvSpPr>
            <p:cNvPr id="1072" name="Rectangle: Rounded Corners 1071">
              <a:extLst>
                <a:ext uri="{FF2B5EF4-FFF2-40B4-BE49-F238E27FC236}">
                  <a16:creationId xmlns:a16="http://schemas.microsoft.com/office/drawing/2014/main" id="{96BDC5AD-36D5-5AFD-A8F5-B6BD64AA2D18}"/>
                </a:ext>
              </a:extLst>
            </p:cNvPr>
            <p:cNvSpPr/>
            <p:nvPr/>
          </p:nvSpPr>
          <p:spPr>
            <a:xfrm>
              <a:off x="48692" y="973065"/>
              <a:ext cx="1192571" cy="5564909"/>
            </a:xfrm>
            <a:prstGeom prst="roundRect">
              <a:avLst/>
            </a:prstGeom>
            <a:solidFill>
              <a:schemeClr val="bg2">
                <a:lumMod val="75000"/>
                <a:alpha val="3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3719FF-B495-1F85-8AA9-EB87EFB4F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1174186"/>
              <a:ext cx="1116000" cy="1185750"/>
              <a:chOff x="205408" y="1765586"/>
              <a:chExt cx="4412080" cy="468783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8F4A7A9-BE98-3BF8-9051-2BD07F59C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7DCF93C-C1F9-A81C-F639-C31078E41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B22567E-37DE-6404-E5F2-34192B4FC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AB447F-347D-9378-BE15-849150441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C630ED1-FE1A-0C61-5181-5C46EF200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F0F62A8-0FD0-4F47-0873-CFFA1DA60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392E02-0B3A-094C-9E7E-4C14943B7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3145347"/>
              <a:ext cx="1116000" cy="1185750"/>
              <a:chOff x="205408" y="1765586"/>
              <a:chExt cx="4412080" cy="468783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861FA30-77F2-25F8-C5E9-7A7BF5041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CC33FF-75E8-8BDA-860A-F27497133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6B4E86-2D73-AA52-36BE-7BE61F724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DB3AEC-8432-5762-9C2F-086A2AC67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4B42E8E-B259-4764-CD0B-EC8426CF1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BFBD153-9D89-45B1-870F-EA7E2137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4A7CD2-47AD-85E1-1777-8ADA105B0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5116508"/>
              <a:ext cx="1116000" cy="1185750"/>
              <a:chOff x="205408" y="1765586"/>
              <a:chExt cx="4412080" cy="468783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664148-AED4-F4E6-7821-C7DE0A940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81CDCD0-8D0C-9E2D-73CA-871D60924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B422FE-0F37-C684-B0D4-906844478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C54005D-9FAA-96EC-8670-4FDF2F0E1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21A6A6B-150E-DB3A-3906-EF46AAC69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948B1C4-66B6-6344-6C44-DF2046B58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100D919-FE90-692C-B287-9FE1C3F884EE}"/>
              </a:ext>
            </a:extLst>
          </p:cNvPr>
          <p:cNvGrpSpPr/>
          <p:nvPr/>
        </p:nvGrpSpPr>
        <p:grpSpPr>
          <a:xfrm>
            <a:off x="3321511" y="3854134"/>
            <a:ext cx="756974" cy="144408"/>
            <a:chOff x="3287883" y="4004401"/>
            <a:chExt cx="756974" cy="14440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ACD428-D8F8-A429-7CFA-628B10B3E443}"/>
                </a:ext>
              </a:extLst>
            </p:cNvPr>
            <p:cNvSpPr/>
            <p:nvPr/>
          </p:nvSpPr>
          <p:spPr>
            <a:xfrm>
              <a:off x="3287883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128377-D22B-F62E-3357-5880847AE4B8}"/>
                </a:ext>
              </a:extLst>
            </p:cNvPr>
            <p:cNvSpPr/>
            <p:nvPr/>
          </p:nvSpPr>
          <p:spPr>
            <a:xfrm>
              <a:off x="3596032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DA93CE99-2F39-DF66-5C4A-9C98588A617B}"/>
                </a:ext>
              </a:extLst>
            </p:cNvPr>
            <p:cNvSpPr/>
            <p:nvPr/>
          </p:nvSpPr>
          <p:spPr>
            <a:xfrm>
              <a:off x="3904180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48473029-EC70-4D42-8EBD-938BC38EB94F}"/>
              </a:ext>
            </a:extLst>
          </p:cNvPr>
          <p:cNvCxnSpPr>
            <a:cxnSpLocks/>
            <a:stCxn id="1072" idx="3"/>
            <a:endCxn id="25" idx="1"/>
          </p:cNvCxnSpPr>
          <p:nvPr/>
        </p:nvCxnSpPr>
        <p:spPr>
          <a:xfrm flipV="1">
            <a:off x="1904454" y="2500644"/>
            <a:ext cx="1000886" cy="1425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0C7A178-2C51-804D-0316-4F907CD08BB0}"/>
              </a:ext>
            </a:extLst>
          </p:cNvPr>
          <p:cNvCxnSpPr>
            <a:cxnSpLocks/>
            <a:stCxn id="1072" idx="3"/>
            <a:endCxn id="12" idx="1"/>
          </p:cNvCxnSpPr>
          <p:nvPr/>
        </p:nvCxnSpPr>
        <p:spPr>
          <a:xfrm>
            <a:off x="1904454" y="3926339"/>
            <a:ext cx="1024999" cy="174201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46D9AB3-7FB2-CE33-F70C-F1A059FBC211}"/>
              </a:ext>
            </a:extLst>
          </p:cNvPr>
          <p:cNvGrpSpPr/>
          <p:nvPr/>
        </p:nvGrpSpPr>
        <p:grpSpPr>
          <a:xfrm>
            <a:off x="4494656" y="1143884"/>
            <a:ext cx="7667176" cy="5713718"/>
            <a:chOff x="4494656" y="1143884"/>
            <a:chExt cx="7667176" cy="5713718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1F29F78B-1263-1B06-BB06-E6E01251E22F}"/>
                </a:ext>
              </a:extLst>
            </p:cNvPr>
            <p:cNvGrpSpPr/>
            <p:nvPr/>
          </p:nvGrpSpPr>
          <p:grpSpPr>
            <a:xfrm>
              <a:off x="5495543" y="2684833"/>
              <a:ext cx="1939912" cy="2770534"/>
              <a:chOff x="5093608" y="1870918"/>
              <a:chExt cx="1939912" cy="2770534"/>
            </a:xfrm>
          </p:grpSpPr>
          <p:pic>
            <p:nvPicPr>
              <p:cNvPr id="3074" name="Picture 2" descr="Download Server Picture HQ PNG Image | FreePNGImg">
                <a:extLst>
                  <a:ext uri="{FF2B5EF4-FFF2-40B4-BE49-F238E27FC236}">
                    <a16:creationId xmlns:a16="http://schemas.microsoft.com/office/drawing/2014/main" id="{90C8D82D-D70F-F7A8-504B-E8A280C1A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3608" y="1870918"/>
                <a:ext cx="1792510" cy="2770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Getting Started with YAML">
                <a:extLst>
                  <a:ext uri="{FF2B5EF4-FFF2-40B4-BE49-F238E27FC236}">
                    <a16:creationId xmlns:a16="http://schemas.microsoft.com/office/drawing/2014/main" id="{726640AF-7681-EEAB-265D-F11529C99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03" t="18833" r="34146" b="19292"/>
              <a:stretch/>
            </p:blipFill>
            <p:spPr bwMode="auto">
              <a:xfrm>
                <a:off x="5944426" y="2894498"/>
                <a:ext cx="1089094" cy="1192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35673D9C-7DAB-709B-A89C-EFD99B663FFC}"/>
                </a:ext>
              </a:extLst>
            </p:cNvPr>
            <p:cNvCxnSpPr>
              <a:cxnSpLocks/>
              <a:stCxn id="25" idx="3"/>
              <a:endCxn id="3074" idx="1"/>
            </p:cNvCxnSpPr>
            <p:nvPr/>
          </p:nvCxnSpPr>
          <p:spPr>
            <a:xfrm>
              <a:off x="4494656" y="2500644"/>
              <a:ext cx="1000887" cy="1569456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DE06A15B-4F82-B49A-ED6B-CF351F04003A}"/>
                </a:ext>
              </a:extLst>
            </p:cNvPr>
            <p:cNvCxnSpPr>
              <a:cxnSpLocks/>
              <a:stCxn id="12" idx="3"/>
              <a:endCxn id="3074" idx="1"/>
            </p:cNvCxnSpPr>
            <p:nvPr/>
          </p:nvCxnSpPr>
          <p:spPr>
            <a:xfrm flipV="1">
              <a:off x="4518769" y="4070100"/>
              <a:ext cx="976774" cy="1598258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C78560A0-6441-C770-254C-8C85550F4CCB}"/>
                </a:ext>
              </a:extLst>
            </p:cNvPr>
            <p:cNvGrpSpPr/>
            <p:nvPr/>
          </p:nvGrpSpPr>
          <p:grpSpPr>
            <a:xfrm>
              <a:off x="7592004" y="1143884"/>
              <a:ext cx="4037204" cy="540000"/>
              <a:chOff x="0" y="366702"/>
              <a:chExt cx="4037204" cy="664200"/>
            </a:xfrm>
          </p:grpSpPr>
          <p:sp>
            <p:nvSpPr>
              <p:cNvPr id="2048" name="Rectangle: Rounded Corners 2047">
                <a:extLst>
                  <a:ext uri="{FF2B5EF4-FFF2-40B4-BE49-F238E27FC236}">
                    <a16:creationId xmlns:a16="http://schemas.microsoft.com/office/drawing/2014/main" id="{5443DB79-304A-5FFD-0847-282D91DBFD74}"/>
                  </a:ext>
                </a:extLst>
              </p:cNvPr>
              <p:cNvSpPr/>
              <p:nvPr/>
            </p:nvSpPr>
            <p:spPr>
              <a:xfrm>
                <a:off x="0" y="366702"/>
                <a:ext cx="4037204" cy="664200"/>
              </a:xfrm>
              <a:prstGeom prst="roundRect">
                <a:avLst/>
              </a:prstGeom>
              <a:gradFill rotWithShape="0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2049" name="Rectangle: Rounded Corners 4">
                <a:extLst>
                  <a:ext uri="{FF2B5EF4-FFF2-40B4-BE49-F238E27FC236}">
                    <a16:creationId xmlns:a16="http://schemas.microsoft.com/office/drawing/2014/main" id="{81E7FEBA-358C-56E0-0DEB-22519AA844E0}"/>
                  </a:ext>
                </a:extLst>
              </p:cNvPr>
              <p:cNvSpPr txBox="1"/>
              <p:nvPr/>
            </p:nvSpPr>
            <p:spPr>
              <a:xfrm>
                <a:off x="32424" y="399126"/>
                <a:ext cx="3972356" cy="5993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/>
                  <a:t>Ventajas</a:t>
                </a:r>
              </a:p>
            </p:txBody>
          </p:sp>
        </p:grp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E86B1B67-DFE3-56BE-A093-19D84410DBDF}"/>
                </a:ext>
              </a:extLst>
            </p:cNvPr>
            <p:cNvSpPr/>
            <p:nvPr/>
          </p:nvSpPr>
          <p:spPr>
            <a:xfrm>
              <a:off x="7592004" y="2571001"/>
              <a:ext cx="4037204" cy="540000"/>
            </a:xfrm>
            <a:custGeom>
              <a:avLst/>
              <a:gdLst>
                <a:gd name="connsiteX0" fmla="*/ 0 w 4037204"/>
                <a:gd name="connsiteY0" fmla="*/ 85743 h 514449"/>
                <a:gd name="connsiteX1" fmla="*/ 85743 w 4037204"/>
                <a:gd name="connsiteY1" fmla="*/ 0 h 514449"/>
                <a:gd name="connsiteX2" fmla="*/ 3951461 w 4037204"/>
                <a:gd name="connsiteY2" fmla="*/ 0 h 514449"/>
                <a:gd name="connsiteX3" fmla="*/ 4037204 w 4037204"/>
                <a:gd name="connsiteY3" fmla="*/ 85743 h 514449"/>
                <a:gd name="connsiteX4" fmla="*/ 4037204 w 4037204"/>
                <a:gd name="connsiteY4" fmla="*/ 428706 h 514449"/>
                <a:gd name="connsiteX5" fmla="*/ 3951461 w 4037204"/>
                <a:gd name="connsiteY5" fmla="*/ 514449 h 514449"/>
                <a:gd name="connsiteX6" fmla="*/ 85743 w 4037204"/>
                <a:gd name="connsiteY6" fmla="*/ 514449 h 514449"/>
                <a:gd name="connsiteX7" fmla="*/ 0 w 4037204"/>
                <a:gd name="connsiteY7" fmla="*/ 428706 h 514449"/>
                <a:gd name="connsiteX8" fmla="*/ 0 w 4037204"/>
                <a:gd name="connsiteY8" fmla="*/ 85743 h 51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7204" h="514449">
                  <a:moveTo>
                    <a:pt x="0" y="85743"/>
                  </a:moveTo>
                  <a:cubicBezTo>
                    <a:pt x="0" y="38388"/>
                    <a:pt x="38388" y="0"/>
                    <a:pt x="85743" y="0"/>
                  </a:cubicBezTo>
                  <a:lnTo>
                    <a:pt x="3951461" y="0"/>
                  </a:lnTo>
                  <a:cubicBezTo>
                    <a:pt x="3998816" y="0"/>
                    <a:pt x="4037204" y="38388"/>
                    <a:pt x="4037204" y="85743"/>
                  </a:cubicBezTo>
                  <a:lnTo>
                    <a:pt x="4037204" y="428706"/>
                  </a:lnTo>
                  <a:cubicBezTo>
                    <a:pt x="4037204" y="476061"/>
                    <a:pt x="3998816" y="514449"/>
                    <a:pt x="3951461" y="514449"/>
                  </a:cubicBezTo>
                  <a:lnTo>
                    <a:pt x="85743" y="514449"/>
                  </a:lnTo>
                  <a:cubicBezTo>
                    <a:pt x="38388" y="514449"/>
                    <a:pt x="0" y="476061"/>
                    <a:pt x="0" y="428706"/>
                  </a:cubicBezTo>
                  <a:lnTo>
                    <a:pt x="0" y="8574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02C1E"/>
                </a:gs>
                <a:gs pos="23000">
                  <a:srgbClr val="E92415"/>
                </a:gs>
                <a:gs pos="69000">
                  <a:srgbClr val="CF2407"/>
                </a:gs>
                <a:gs pos="97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793" tIns="131793" rIns="131793" bIns="131793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Desventajas</a:t>
              </a: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92DFEBC0-E812-7651-94BD-42897F04E4E7}"/>
                </a:ext>
              </a:extLst>
            </p:cNvPr>
            <p:cNvSpPr txBox="1"/>
            <p:nvPr/>
          </p:nvSpPr>
          <p:spPr>
            <a:xfrm>
              <a:off x="7592004" y="3108883"/>
              <a:ext cx="4037204" cy="37487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No hay alta disponibilidad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En el mismo YAML hay datos sensibles y no sensibles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Los file servers a veces tienen problemas con alta concurrencia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¿Cómo protejo la carpeta compartida?</a:t>
              </a:r>
            </a:p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Tx/>
                <a:buChar char="•"/>
              </a:pPr>
              <a:r>
                <a:rPr lang="en-US" sz="1800" kern="1200"/>
                <a:t>Un cambio en el YAML require </a:t>
              </a:r>
              <a:r>
                <a:rPr lang="en-US" sz="1800" b="1" u="sng" kern="1200"/>
                <a:t>reinicio </a:t>
              </a:r>
              <a:r>
                <a:rPr lang="en-US" sz="1800" kern="1200"/>
                <a:t>de los microservicios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Un cambio de file server requiere </a:t>
              </a:r>
              <a:r>
                <a:rPr lang="en-US" sz="1800" b="1" u="sng" kern="1200"/>
                <a:t>redespliegue </a:t>
              </a:r>
              <a:r>
                <a:rPr lang="en-US" sz="1800" kern="1200"/>
                <a:t>de los microservicios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¿Cómo lidio con datos sensibles que debo encriptar y desencriptar?</a:t>
              </a:r>
            </a:p>
            <a:p>
              <a:endParaRPr lang="en-US"/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E459ECAB-3957-4FE4-295F-9FFBB0874D9F}"/>
                </a:ext>
              </a:extLst>
            </p:cNvPr>
            <p:cNvSpPr txBox="1"/>
            <p:nvPr/>
          </p:nvSpPr>
          <p:spPr>
            <a:xfrm>
              <a:off x="7592004" y="1704215"/>
              <a:ext cx="4037204" cy="64633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Lugar centralizado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/>
                <a:t>Administración relativamente “simple”</a:t>
              </a:r>
            </a:p>
          </p:txBody>
        </p:sp>
        <p:pic>
          <p:nvPicPr>
            <p:cNvPr id="2065" name="Picture 4" descr="Qué fue primero, el huevo o la gallina? Un profesor develó el misterio -  ElDoce.tv">
              <a:extLst>
                <a:ext uri="{FF2B5EF4-FFF2-40B4-BE49-F238E27FC236}">
                  <a16:creationId xmlns:a16="http://schemas.microsoft.com/office/drawing/2014/main" id="{AFFA9B92-5C0E-4772-039F-5CFFDC293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1832" y="4461675"/>
              <a:ext cx="720000" cy="40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6707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24D729-C7D9-D4DC-E992-8DB21E66A856}"/>
              </a:ext>
            </a:extLst>
          </p:cNvPr>
          <p:cNvSpPr/>
          <p:nvPr/>
        </p:nvSpPr>
        <p:spPr>
          <a:xfrm>
            <a:off x="2799996" y="1143884"/>
            <a:ext cx="2864970" cy="227092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Entorno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4534DD-EC70-0DBB-DD30-082A4D61665E}"/>
              </a:ext>
            </a:extLst>
          </p:cNvPr>
          <p:cNvGrpSpPr/>
          <p:nvPr/>
        </p:nvGrpSpPr>
        <p:grpSpPr>
          <a:xfrm>
            <a:off x="2905339" y="1778572"/>
            <a:ext cx="1589316" cy="1444143"/>
            <a:chOff x="5684770" y="5054320"/>
            <a:chExt cx="1589316" cy="144414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AB55401-5892-8337-CCC8-00E416426615}"/>
                </a:ext>
              </a:extLst>
            </p:cNvPr>
            <p:cNvSpPr/>
            <p:nvPr/>
          </p:nvSpPr>
          <p:spPr>
            <a:xfrm>
              <a:off x="5684770" y="5054320"/>
              <a:ext cx="1589316" cy="1444143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5DB83"/>
                </a:gs>
                <a:gs pos="100000">
                  <a:srgbClr val="EAB606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Microservicio</a:t>
              </a:r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B3BBBA-8A9A-4F92-F1BB-0525E28B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494" y="5346086"/>
              <a:ext cx="907869" cy="907869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D01960-C119-70FE-99B8-08A208B27327}"/>
              </a:ext>
            </a:extLst>
          </p:cNvPr>
          <p:cNvSpPr/>
          <p:nvPr/>
        </p:nvSpPr>
        <p:spPr>
          <a:xfrm>
            <a:off x="2799997" y="4437867"/>
            <a:ext cx="2864969" cy="227092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Entorno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08422F-5C59-1A1F-6963-EB30425933F8}"/>
              </a:ext>
            </a:extLst>
          </p:cNvPr>
          <p:cNvGrpSpPr/>
          <p:nvPr/>
        </p:nvGrpSpPr>
        <p:grpSpPr>
          <a:xfrm>
            <a:off x="2929453" y="4946286"/>
            <a:ext cx="1589316" cy="1444143"/>
            <a:chOff x="5684770" y="5054320"/>
            <a:chExt cx="1589316" cy="14441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EA5F63B-2AC3-FB5B-C571-769D5055766D}"/>
                </a:ext>
              </a:extLst>
            </p:cNvPr>
            <p:cNvSpPr/>
            <p:nvPr/>
          </p:nvSpPr>
          <p:spPr>
            <a:xfrm>
              <a:off x="5684770" y="5054320"/>
              <a:ext cx="1589316" cy="1444143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5DB83"/>
                </a:gs>
                <a:gs pos="100000">
                  <a:srgbClr val="EAB606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Microservicio</a:t>
              </a:r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1E62F7-D513-C942-DF08-F3954862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494" y="5346086"/>
              <a:ext cx="907869" cy="9078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Soluciones previas al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Archivo properties (o YAML) junto al microservicio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56A3EBCB-ECD6-C72B-9ACD-4E9C777E538A}"/>
              </a:ext>
            </a:extLst>
          </p:cNvPr>
          <p:cNvGrpSpPr/>
          <p:nvPr/>
        </p:nvGrpSpPr>
        <p:grpSpPr>
          <a:xfrm>
            <a:off x="711883" y="1143884"/>
            <a:ext cx="1192571" cy="5564909"/>
            <a:chOff x="48692" y="973065"/>
            <a:chExt cx="1192571" cy="5564909"/>
          </a:xfrm>
        </p:grpSpPr>
        <p:sp>
          <p:nvSpPr>
            <p:cNvPr id="1072" name="Rectangle: Rounded Corners 1071">
              <a:extLst>
                <a:ext uri="{FF2B5EF4-FFF2-40B4-BE49-F238E27FC236}">
                  <a16:creationId xmlns:a16="http://schemas.microsoft.com/office/drawing/2014/main" id="{96BDC5AD-36D5-5AFD-A8F5-B6BD64AA2D18}"/>
                </a:ext>
              </a:extLst>
            </p:cNvPr>
            <p:cNvSpPr/>
            <p:nvPr/>
          </p:nvSpPr>
          <p:spPr>
            <a:xfrm>
              <a:off x="48692" y="973065"/>
              <a:ext cx="1192571" cy="5564909"/>
            </a:xfrm>
            <a:prstGeom prst="roundRect">
              <a:avLst/>
            </a:prstGeom>
            <a:solidFill>
              <a:schemeClr val="bg2">
                <a:lumMod val="75000"/>
                <a:alpha val="3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3719FF-B495-1F85-8AA9-EB87EFB4F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1174186"/>
              <a:ext cx="1116000" cy="1185750"/>
              <a:chOff x="205408" y="1765586"/>
              <a:chExt cx="4412080" cy="468783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8F4A7A9-BE98-3BF8-9051-2BD07F59C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7DCF93C-C1F9-A81C-F639-C31078E41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B22567E-37DE-6404-E5F2-34192B4FC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AB447F-347D-9378-BE15-849150441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C630ED1-FE1A-0C61-5181-5C46EF200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F0F62A8-0FD0-4F47-0873-CFFA1DA60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392E02-0B3A-094C-9E7E-4C14943B7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3145347"/>
              <a:ext cx="1116000" cy="1185750"/>
              <a:chOff x="205408" y="1765586"/>
              <a:chExt cx="4412080" cy="468783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861FA30-77F2-25F8-C5E9-7A7BF5041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CC33FF-75E8-8BDA-860A-F27497133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6B4E86-2D73-AA52-36BE-7BE61F724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DB3AEC-8432-5762-9C2F-086A2AC67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4B42E8E-B259-4764-CD0B-EC8426CF1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BFBD153-9D89-45B1-870F-EA7E2137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4A7CD2-47AD-85E1-1777-8ADA105B0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5116508"/>
              <a:ext cx="1116000" cy="1185750"/>
              <a:chOff x="205408" y="1765586"/>
              <a:chExt cx="4412080" cy="468783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664148-AED4-F4E6-7821-C7DE0A940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81CDCD0-8D0C-9E2D-73CA-871D60924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B422FE-0F37-C684-B0D4-906844478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C54005D-9FAA-96EC-8670-4FDF2F0E1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21A6A6B-150E-DB3A-3906-EF46AAC69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948B1C4-66B6-6344-6C44-DF2046B58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0ACD428-D8F8-A429-7CFA-628B10B3E443}"/>
              </a:ext>
            </a:extLst>
          </p:cNvPr>
          <p:cNvSpPr/>
          <p:nvPr/>
        </p:nvSpPr>
        <p:spPr>
          <a:xfrm>
            <a:off x="3853994" y="3854134"/>
            <a:ext cx="140677" cy="14440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2128377-D22B-F62E-3357-5880847AE4B8}"/>
              </a:ext>
            </a:extLst>
          </p:cNvPr>
          <p:cNvSpPr/>
          <p:nvPr/>
        </p:nvSpPr>
        <p:spPr>
          <a:xfrm>
            <a:off x="4162143" y="3854134"/>
            <a:ext cx="140677" cy="14440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DA93CE99-2F39-DF66-5C4A-9C98588A617B}"/>
              </a:ext>
            </a:extLst>
          </p:cNvPr>
          <p:cNvSpPr/>
          <p:nvPr/>
        </p:nvSpPr>
        <p:spPr>
          <a:xfrm>
            <a:off x="4470291" y="3854134"/>
            <a:ext cx="140677" cy="14440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48473029-EC70-4D42-8EBD-938BC38EB94F}"/>
              </a:ext>
            </a:extLst>
          </p:cNvPr>
          <p:cNvCxnSpPr>
            <a:cxnSpLocks/>
            <a:stCxn id="1072" idx="3"/>
            <a:endCxn id="25" idx="1"/>
          </p:cNvCxnSpPr>
          <p:nvPr/>
        </p:nvCxnSpPr>
        <p:spPr>
          <a:xfrm flipV="1">
            <a:off x="1904454" y="2500644"/>
            <a:ext cx="1000885" cy="1425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0C7A178-2C51-804D-0316-4F907CD08BB0}"/>
              </a:ext>
            </a:extLst>
          </p:cNvPr>
          <p:cNvCxnSpPr>
            <a:cxnSpLocks/>
            <a:stCxn id="1072" idx="3"/>
            <a:endCxn id="12" idx="1"/>
          </p:cNvCxnSpPr>
          <p:nvPr/>
        </p:nvCxnSpPr>
        <p:spPr>
          <a:xfrm>
            <a:off x="1904454" y="3926339"/>
            <a:ext cx="1024999" cy="174201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951EC4-DD1D-061E-D75A-A78E07BD868D}"/>
              </a:ext>
            </a:extLst>
          </p:cNvPr>
          <p:cNvGrpSpPr/>
          <p:nvPr/>
        </p:nvGrpSpPr>
        <p:grpSpPr>
          <a:xfrm>
            <a:off x="4540105" y="1143884"/>
            <a:ext cx="7089103" cy="5713718"/>
            <a:chOff x="4540105" y="1143884"/>
            <a:chExt cx="7089103" cy="5713718"/>
          </a:xfrm>
        </p:grpSpPr>
        <p:pic>
          <p:nvPicPr>
            <p:cNvPr id="3" name="Picture 10" descr="Getting Started with YAML">
              <a:extLst>
                <a:ext uri="{FF2B5EF4-FFF2-40B4-BE49-F238E27FC236}">
                  <a16:creationId xmlns:a16="http://schemas.microsoft.com/office/drawing/2014/main" id="{913D7C68-5BAE-6F9C-7543-4474889986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4540105" y="1904160"/>
              <a:ext cx="1089094" cy="119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0" descr="Getting Started with YAML">
              <a:extLst>
                <a:ext uri="{FF2B5EF4-FFF2-40B4-BE49-F238E27FC236}">
                  <a16:creationId xmlns:a16="http://schemas.microsoft.com/office/drawing/2014/main" id="{1F44DE21-69A7-837E-8E36-F11F837CBE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4540106" y="5071873"/>
              <a:ext cx="1089094" cy="119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603147-9378-34BE-E108-5A2CE18A3EB6}"/>
                </a:ext>
              </a:extLst>
            </p:cNvPr>
            <p:cNvGrpSpPr/>
            <p:nvPr/>
          </p:nvGrpSpPr>
          <p:grpSpPr>
            <a:xfrm>
              <a:off x="7592004" y="1143884"/>
              <a:ext cx="4037204" cy="540000"/>
              <a:chOff x="0" y="366702"/>
              <a:chExt cx="4037204" cy="664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7E7A338-398E-2EDA-47DC-BB3F28E92254}"/>
                  </a:ext>
                </a:extLst>
              </p:cNvPr>
              <p:cNvSpPr/>
              <p:nvPr/>
            </p:nvSpPr>
            <p:spPr>
              <a:xfrm>
                <a:off x="0" y="366702"/>
                <a:ext cx="4037204" cy="664200"/>
              </a:xfrm>
              <a:prstGeom prst="roundRect">
                <a:avLst/>
              </a:prstGeom>
              <a:gradFill rotWithShape="0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Rectangle: Rounded Corners 4">
                <a:extLst>
                  <a:ext uri="{FF2B5EF4-FFF2-40B4-BE49-F238E27FC236}">
                    <a16:creationId xmlns:a16="http://schemas.microsoft.com/office/drawing/2014/main" id="{ABBEE77D-AC47-87D7-87C3-7A3BFB8F1538}"/>
                  </a:ext>
                </a:extLst>
              </p:cNvPr>
              <p:cNvSpPr txBox="1"/>
              <p:nvPr/>
            </p:nvSpPr>
            <p:spPr>
              <a:xfrm>
                <a:off x="32424" y="399126"/>
                <a:ext cx="3972356" cy="5993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/>
                  <a:t>Ventajas</a:t>
                </a: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363114-66A7-1754-3E97-9BB42AD24098}"/>
                </a:ext>
              </a:extLst>
            </p:cNvPr>
            <p:cNvSpPr/>
            <p:nvPr/>
          </p:nvSpPr>
          <p:spPr>
            <a:xfrm>
              <a:off x="7592004" y="2571001"/>
              <a:ext cx="4037204" cy="540000"/>
            </a:xfrm>
            <a:custGeom>
              <a:avLst/>
              <a:gdLst>
                <a:gd name="connsiteX0" fmla="*/ 0 w 4037204"/>
                <a:gd name="connsiteY0" fmla="*/ 85743 h 514449"/>
                <a:gd name="connsiteX1" fmla="*/ 85743 w 4037204"/>
                <a:gd name="connsiteY1" fmla="*/ 0 h 514449"/>
                <a:gd name="connsiteX2" fmla="*/ 3951461 w 4037204"/>
                <a:gd name="connsiteY2" fmla="*/ 0 h 514449"/>
                <a:gd name="connsiteX3" fmla="*/ 4037204 w 4037204"/>
                <a:gd name="connsiteY3" fmla="*/ 85743 h 514449"/>
                <a:gd name="connsiteX4" fmla="*/ 4037204 w 4037204"/>
                <a:gd name="connsiteY4" fmla="*/ 428706 h 514449"/>
                <a:gd name="connsiteX5" fmla="*/ 3951461 w 4037204"/>
                <a:gd name="connsiteY5" fmla="*/ 514449 h 514449"/>
                <a:gd name="connsiteX6" fmla="*/ 85743 w 4037204"/>
                <a:gd name="connsiteY6" fmla="*/ 514449 h 514449"/>
                <a:gd name="connsiteX7" fmla="*/ 0 w 4037204"/>
                <a:gd name="connsiteY7" fmla="*/ 428706 h 514449"/>
                <a:gd name="connsiteX8" fmla="*/ 0 w 4037204"/>
                <a:gd name="connsiteY8" fmla="*/ 85743 h 51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7204" h="514449">
                  <a:moveTo>
                    <a:pt x="0" y="85743"/>
                  </a:moveTo>
                  <a:cubicBezTo>
                    <a:pt x="0" y="38388"/>
                    <a:pt x="38388" y="0"/>
                    <a:pt x="85743" y="0"/>
                  </a:cubicBezTo>
                  <a:lnTo>
                    <a:pt x="3951461" y="0"/>
                  </a:lnTo>
                  <a:cubicBezTo>
                    <a:pt x="3998816" y="0"/>
                    <a:pt x="4037204" y="38388"/>
                    <a:pt x="4037204" y="85743"/>
                  </a:cubicBezTo>
                  <a:lnTo>
                    <a:pt x="4037204" y="428706"/>
                  </a:lnTo>
                  <a:cubicBezTo>
                    <a:pt x="4037204" y="476061"/>
                    <a:pt x="3998816" y="514449"/>
                    <a:pt x="3951461" y="514449"/>
                  </a:cubicBezTo>
                  <a:lnTo>
                    <a:pt x="85743" y="514449"/>
                  </a:lnTo>
                  <a:cubicBezTo>
                    <a:pt x="38388" y="514449"/>
                    <a:pt x="0" y="476061"/>
                    <a:pt x="0" y="428706"/>
                  </a:cubicBezTo>
                  <a:lnTo>
                    <a:pt x="0" y="8574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02C1E"/>
                </a:gs>
                <a:gs pos="23000">
                  <a:srgbClr val="E92415"/>
                </a:gs>
                <a:gs pos="69000">
                  <a:srgbClr val="CF2407"/>
                </a:gs>
                <a:gs pos="97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793" tIns="131793" rIns="131793" bIns="131793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Desventajas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80E6A8-B94B-2F38-F15D-C0C4C46ED294}"/>
                </a:ext>
              </a:extLst>
            </p:cNvPr>
            <p:cNvSpPr txBox="1"/>
            <p:nvPr/>
          </p:nvSpPr>
          <p:spPr>
            <a:xfrm>
              <a:off x="7592004" y="3108883"/>
              <a:ext cx="4037204" cy="37487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En el mismo YAML hay datos sensibles y no sensibles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Un cambio de YAML requiere </a:t>
              </a:r>
              <a:r>
                <a:rPr lang="en-US" sz="1800" b="1" u="sng"/>
                <a:t>redespliegue y reinicio </a:t>
              </a:r>
              <a:r>
                <a:rPr lang="en-US" sz="1800"/>
                <a:t>de los microservicios</a:t>
              </a:r>
              <a:endParaRPr lang="en-US" sz="1800" kern="1200"/>
            </a:p>
            <a:p>
              <a:pPr marL="285750" lvl="1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800" kern="1200"/>
                <a:t>¿Cómo lidio con datos sensibles que debo encriptar y desencriptar?</a:t>
              </a:r>
            </a:p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19BEC6-BADA-740E-EE33-D4E118908941}"/>
                </a:ext>
              </a:extLst>
            </p:cNvPr>
            <p:cNvSpPr txBox="1"/>
            <p:nvPr/>
          </p:nvSpPr>
          <p:spPr>
            <a:xfrm>
              <a:off x="7592004" y="1704215"/>
              <a:ext cx="4037204" cy="64633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No hay problema de concurrencia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32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CFDE41-966A-2798-ACC3-4C0461D83436}"/>
              </a:ext>
            </a:extLst>
          </p:cNvPr>
          <p:cNvGrpSpPr/>
          <p:nvPr/>
        </p:nvGrpSpPr>
        <p:grpSpPr>
          <a:xfrm>
            <a:off x="2799998" y="4437867"/>
            <a:ext cx="1800000" cy="2270926"/>
            <a:chOff x="-152940" y="3828423"/>
            <a:chExt cx="1800000" cy="227092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E2CEBE0-7CAC-32CC-0EB9-9521659C4917}"/>
                </a:ext>
              </a:extLst>
            </p:cNvPr>
            <p:cNvSpPr/>
            <p:nvPr/>
          </p:nvSpPr>
          <p:spPr>
            <a:xfrm>
              <a:off x="-152940" y="3828423"/>
              <a:ext cx="1800000" cy="22709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Entorno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2F9D3A2-1CAA-21B1-A67E-CFE989266328}"/>
                </a:ext>
              </a:extLst>
            </p:cNvPr>
            <p:cNvGrpSpPr/>
            <p:nvPr/>
          </p:nvGrpSpPr>
          <p:grpSpPr>
            <a:xfrm>
              <a:off x="-23485" y="4336842"/>
              <a:ext cx="1589316" cy="1444143"/>
              <a:chOff x="5684770" y="5054320"/>
              <a:chExt cx="1589316" cy="144414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A64B44D-A20C-677D-5DC5-CDDAD1D78CAB}"/>
                  </a:ext>
                </a:extLst>
              </p:cNvPr>
              <p:cNvSpPr/>
              <p:nvPr/>
            </p:nvSpPr>
            <p:spPr>
              <a:xfrm>
                <a:off x="5684770" y="5054320"/>
                <a:ext cx="1589316" cy="144414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5000">
                    <a:srgbClr val="F5DB83"/>
                  </a:gs>
                  <a:gs pos="100000">
                    <a:srgbClr val="EAB606"/>
                  </a:gs>
                </a:gsLst>
                <a:path path="rect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Vrinda" panose="020B0502040204020203" pitchFamily="34" charset="0"/>
                  </a:rPr>
                  <a:t>Microservicio</a:t>
                </a:r>
                <a:endPara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7CA0635-F133-4FE4-BEAE-83B87A6C7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494" y="5346086"/>
                <a:ext cx="907869" cy="907869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57DFC7-FBED-1BD7-608B-BA9008F10227}"/>
              </a:ext>
            </a:extLst>
          </p:cNvPr>
          <p:cNvGrpSpPr/>
          <p:nvPr/>
        </p:nvGrpSpPr>
        <p:grpSpPr>
          <a:xfrm>
            <a:off x="2799998" y="1143884"/>
            <a:ext cx="1800000" cy="2270926"/>
            <a:chOff x="2563595" y="1174186"/>
            <a:chExt cx="1800000" cy="227092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9597EBB-FA43-2767-096F-FF8CFADC16B8}"/>
                </a:ext>
              </a:extLst>
            </p:cNvPr>
            <p:cNvSpPr/>
            <p:nvPr/>
          </p:nvSpPr>
          <p:spPr>
            <a:xfrm>
              <a:off x="2563595" y="1174186"/>
              <a:ext cx="1800000" cy="2270926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Entorno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C8D5DA-46FC-8369-DD76-ADF0529F8AD8}"/>
                </a:ext>
              </a:extLst>
            </p:cNvPr>
            <p:cNvGrpSpPr/>
            <p:nvPr/>
          </p:nvGrpSpPr>
          <p:grpSpPr>
            <a:xfrm>
              <a:off x="2668937" y="1808874"/>
              <a:ext cx="1589316" cy="1444143"/>
              <a:chOff x="5684770" y="5054320"/>
              <a:chExt cx="1589316" cy="14441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32C037-E6CC-B088-38E4-7A751A4B901B}"/>
                  </a:ext>
                </a:extLst>
              </p:cNvPr>
              <p:cNvSpPr/>
              <p:nvPr/>
            </p:nvSpPr>
            <p:spPr>
              <a:xfrm>
                <a:off x="5684770" y="5054320"/>
                <a:ext cx="1589316" cy="144414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5000">
                    <a:srgbClr val="F5DB83"/>
                  </a:gs>
                  <a:gs pos="100000">
                    <a:srgbClr val="EAB606"/>
                  </a:gs>
                </a:gsLst>
                <a:path path="rect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Vrinda" panose="020B0502040204020203" pitchFamily="34" charset="0"/>
                  </a:rPr>
                  <a:t>Microservicio</a:t>
                </a:r>
                <a:endPara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11F68F-B988-B6A4-D904-8C8E4A186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494" y="5346086"/>
                <a:ext cx="907869" cy="907869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Soluciones previas al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Parámetros en una base de datos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56A3EBCB-ECD6-C72B-9ACD-4E9C777E538A}"/>
              </a:ext>
            </a:extLst>
          </p:cNvPr>
          <p:cNvGrpSpPr/>
          <p:nvPr/>
        </p:nvGrpSpPr>
        <p:grpSpPr>
          <a:xfrm>
            <a:off x="711883" y="1143884"/>
            <a:ext cx="1192571" cy="5564909"/>
            <a:chOff x="48692" y="973065"/>
            <a:chExt cx="1192571" cy="5564909"/>
          </a:xfrm>
        </p:grpSpPr>
        <p:sp>
          <p:nvSpPr>
            <p:cNvPr id="1072" name="Rectangle: Rounded Corners 1071">
              <a:extLst>
                <a:ext uri="{FF2B5EF4-FFF2-40B4-BE49-F238E27FC236}">
                  <a16:creationId xmlns:a16="http://schemas.microsoft.com/office/drawing/2014/main" id="{96BDC5AD-36D5-5AFD-A8F5-B6BD64AA2D18}"/>
                </a:ext>
              </a:extLst>
            </p:cNvPr>
            <p:cNvSpPr/>
            <p:nvPr/>
          </p:nvSpPr>
          <p:spPr>
            <a:xfrm>
              <a:off x="48692" y="973065"/>
              <a:ext cx="1192571" cy="5564909"/>
            </a:xfrm>
            <a:prstGeom prst="roundRect">
              <a:avLst/>
            </a:prstGeom>
            <a:solidFill>
              <a:schemeClr val="bg2">
                <a:lumMod val="75000"/>
                <a:alpha val="3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3719FF-B495-1F85-8AA9-EB87EFB4F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1174186"/>
              <a:ext cx="1116000" cy="1185750"/>
              <a:chOff x="205408" y="1765586"/>
              <a:chExt cx="4412080" cy="468783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8F4A7A9-BE98-3BF8-9051-2BD07F59C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7DCF93C-C1F9-A81C-F639-C31078E41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B22567E-37DE-6404-E5F2-34192B4FC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AB447F-347D-9378-BE15-849150441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C630ED1-FE1A-0C61-5181-5C46EF200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F0F62A8-0FD0-4F47-0873-CFFA1DA60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392E02-0B3A-094C-9E7E-4C14943B73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3145347"/>
              <a:ext cx="1116000" cy="1185750"/>
              <a:chOff x="205408" y="1765586"/>
              <a:chExt cx="4412080" cy="468783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861FA30-77F2-25F8-C5E9-7A7BF5041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CC33FF-75E8-8BDA-860A-F27497133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6B4E86-2D73-AA52-36BE-7BE61F724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DB3AEC-8432-5762-9C2F-086A2AC67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4B42E8E-B259-4764-CD0B-EC8426CF1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BFBD153-9D89-45B1-870F-EA7E2137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4A7CD2-47AD-85E1-1777-8ADA105B0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77" y="5116508"/>
              <a:ext cx="1116000" cy="1185750"/>
              <a:chOff x="205408" y="1765586"/>
              <a:chExt cx="4412080" cy="468783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664148-AED4-F4E6-7821-C7DE0A940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81CDCD0-8D0C-9E2D-73CA-871D60924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B422FE-0F37-C684-B0D4-906844478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C54005D-9FAA-96EC-8670-4FDF2F0E1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21A6A6B-150E-DB3A-3906-EF46AAC69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948B1C4-66B6-6344-6C44-DF2046B58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100D919-FE90-692C-B287-9FE1C3F884EE}"/>
              </a:ext>
            </a:extLst>
          </p:cNvPr>
          <p:cNvGrpSpPr/>
          <p:nvPr/>
        </p:nvGrpSpPr>
        <p:grpSpPr>
          <a:xfrm>
            <a:off x="3321511" y="3854134"/>
            <a:ext cx="756974" cy="144408"/>
            <a:chOff x="3287883" y="4004401"/>
            <a:chExt cx="756974" cy="14440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ACD428-D8F8-A429-7CFA-628B10B3E443}"/>
                </a:ext>
              </a:extLst>
            </p:cNvPr>
            <p:cNvSpPr/>
            <p:nvPr/>
          </p:nvSpPr>
          <p:spPr>
            <a:xfrm>
              <a:off x="3287883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128377-D22B-F62E-3357-5880847AE4B8}"/>
                </a:ext>
              </a:extLst>
            </p:cNvPr>
            <p:cNvSpPr/>
            <p:nvPr/>
          </p:nvSpPr>
          <p:spPr>
            <a:xfrm>
              <a:off x="3596032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DA93CE99-2F39-DF66-5C4A-9C98588A617B}"/>
                </a:ext>
              </a:extLst>
            </p:cNvPr>
            <p:cNvSpPr/>
            <p:nvPr/>
          </p:nvSpPr>
          <p:spPr>
            <a:xfrm>
              <a:off x="3904180" y="4004401"/>
              <a:ext cx="140677" cy="1444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48473029-EC70-4D42-8EBD-938BC38EB94F}"/>
              </a:ext>
            </a:extLst>
          </p:cNvPr>
          <p:cNvCxnSpPr>
            <a:cxnSpLocks/>
            <a:stCxn id="1072" idx="3"/>
            <a:endCxn id="25" idx="1"/>
          </p:cNvCxnSpPr>
          <p:nvPr/>
        </p:nvCxnSpPr>
        <p:spPr>
          <a:xfrm flipV="1">
            <a:off x="1904454" y="2500644"/>
            <a:ext cx="1000885" cy="1425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0C7A178-2C51-804D-0316-4F907CD08BB0}"/>
              </a:ext>
            </a:extLst>
          </p:cNvPr>
          <p:cNvCxnSpPr>
            <a:cxnSpLocks/>
            <a:stCxn id="1072" idx="3"/>
            <a:endCxn id="12" idx="1"/>
          </p:cNvCxnSpPr>
          <p:nvPr/>
        </p:nvCxnSpPr>
        <p:spPr>
          <a:xfrm>
            <a:off x="1904454" y="3926339"/>
            <a:ext cx="1024999" cy="174201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760A837-D34C-6176-2FF3-DBDFC227818D}"/>
              </a:ext>
            </a:extLst>
          </p:cNvPr>
          <p:cNvGrpSpPr/>
          <p:nvPr/>
        </p:nvGrpSpPr>
        <p:grpSpPr>
          <a:xfrm>
            <a:off x="4494656" y="1143884"/>
            <a:ext cx="7697344" cy="5713718"/>
            <a:chOff x="4494656" y="1143884"/>
            <a:chExt cx="7697344" cy="5713718"/>
          </a:xfrm>
        </p:grpSpPr>
        <p:pic>
          <p:nvPicPr>
            <p:cNvPr id="6146" name="Picture 2" descr="Download - Database Server Icon Transparent PNG - 971x1194 - Free Download  on NicePNG">
              <a:extLst>
                <a:ext uri="{FF2B5EF4-FFF2-40B4-BE49-F238E27FC236}">
                  <a16:creationId xmlns:a16="http://schemas.microsoft.com/office/drawing/2014/main" id="{085B92A4-01CE-0D2F-FC7A-41BD311D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299" y="2830081"/>
              <a:ext cx="1940400" cy="248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82F5891-0687-66EB-E94F-3C5B0129A315}"/>
                </a:ext>
              </a:extLst>
            </p:cNvPr>
            <p:cNvCxnSpPr>
              <a:cxnSpLocks/>
              <a:stCxn id="23" idx="3"/>
              <a:endCxn id="6146" idx="1"/>
            </p:cNvCxnSpPr>
            <p:nvPr/>
          </p:nvCxnSpPr>
          <p:spPr>
            <a:xfrm>
              <a:off x="4494656" y="2500644"/>
              <a:ext cx="1000643" cy="1569456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350303C-51A4-E590-A11E-AC530679F0DE}"/>
                </a:ext>
              </a:extLst>
            </p:cNvPr>
            <p:cNvCxnSpPr>
              <a:cxnSpLocks/>
              <a:stCxn id="16" idx="3"/>
              <a:endCxn id="6146" idx="1"/>
            </p:cNvCxnSpPr>
            <p:nvPr/>
          </p:nvCxnSpPr>
          <p:spPr>
            <a:xfrm flipV="1">
              <a:off x="4518769" y="4070100"/>
              <a:ext cx="976530" cy="1598258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97990C1-75BA-982C-C1DD-3986DA129E15}"/>
                </a:ext>
              </a:extLst>
            </p:cNvPr>
            <p:cNvGrpSpPr/>
            <p:nvPr/>
          </p:nvGrpSpPr>
          <p:grpSpPr>
            <a:xfrm>
              <a:off x="7592004" y="1143884"/>
              <a:ext cx="4037204" cy="540000"/>
              <a:chOff x="0" y="366702"/>
              <a:chExt cx="4037204" cy="664200"/>
            </a:xfrm>
          </p:grpSpPr>
          <p:sp>
            <p:nvSpPr>
              <p:cNvPr id="1029" name="Rectangle: Rounded Corners 1028">
                <a:extLst>
                  <a:ext uri="{FF2B5EF4-FFF2-40B4-BE49-F238E27FC236}">
                    <a16:creationId xmlns:a16="http://schemas.microsoft.com/office/drawing/2014/main" id="{C0E6A03A-13D9-1FB8-F8ED-14074DD906B8}"/>
                  </a:ext>
                </a:extLst>
              </p:cNvPr>
              <p:cNvSpPr/>
              <p:nvPr/>
            </p:nvSpPr>
            <p:spPr>
              <a:xfrm>
                <a:off x="0" y="366702"/>
                <a:ext cx="4037204" cy="664200"/>
              </a:xfrm>
              <a:prstGeom prst="roundRect">
                <a:avLst/>
              </a:prstGeom>
              <a:gradFill rotWithShape="0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30" name="Rectangle: Rounded Corners 4">
                <a:extLst>
                  <a:ext uri="{FF2B5EF4-FFF2-40B4-BE49-F238E27FC236}">
                    <a16:creationId xmlns:a16="http://schemas.microsoft.com/office/drawing/2014/main" id="{B840BF06-DD8B-DDB2-E2EA-1B2474FAFB0B}"/>
                  </a:ext>
                </a:extLst>
              </p:cNvPr>
              <p:cNvSpPr txBox="1"/>
              <p:nvPr/>
            </p:nvSpPr>
            <p:spPr>
              <a:xfrm>
                <a:off x="32424" y="399126"/>
                <a:ext cx="3972356" cy="5993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/>
                  <a:t>Ventajas</a:t>
                </a:r>
              </a:p>
            </p:txBody>
          </p:sp>
        </p:grp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B9C04823-ACD6-922B-0A8E-9786D14D26A1}"/>
                </a:ext>
              </a:extLst>
            </p:cNvPr>
            <p:cNvSpPr/>
            <p:nvPr/>
          </p:nvSpPr>
          <p:spPr>
            <a:xfrm>
              <a:off x="7592004" y="2571001"/>
              <a:ext cx="4037204" cy="540000"/>
            </a:xfrm>
            <a:custGeom>
              <a:avLst/>
              <a:gdLst>
                <a:gd name="connsiteX0" fmla="*/ 0 w 4037204"/>
                <a:gd name="connsiteY0" fmla="*/ 85743 h 514449"/>
                <a:gd name="connsiteX1" fmla="*/ 85743 w 4037204"/>
                <a:gd name="connsiteY1" fmla="*/ 0 h 514449"/>
                <a:gd name="connsiteX2" fmla="*/ 3951461 w 4037204"/>
                <a:gd name="connsiteY2" fmla="*/ 0 h 514449"/>
                <a:gd name="connsiteX3" fmla="*/ 4037204 w 4037204"/>
                <a:gd name="connsiteY3" fmla="*/ 85743 h 514449"/>
                <a:gd name="connsiteX4" fmla="*/ 4037204 w 4037204"/>
                <a:gd name="connsiteY4" fmla="*/ 428706 h 514449"/>
                <a:gd name="connsiteX5" fmla="*/ 3951461 w 4037204"/>
                <a:gd name="connsiteY5" fmla="*/ 514449 h 514449"/>
                <a:gd name="connsiteX6" fmla="*/ 85743 w 4037204"/>
                <a:gd name="connsiteY6" fmla="*/ 514449 h 514449"/>
                <a:gd name="connsiteX7" fmla="*/ 0 w 4037204"/>
                <a:gd name="connsiteY7" fmla="*/ 428706 h 514449"/>
                <a:gd name="connsiteX8" fmla="*/ 0 w 4037204"/>
                <a:gd name="connsiteY8" fmla="*/ 85743 h 51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7204" h="514449">
                  <a:moveTo>
                    <a:pt x="0" y="85743"/>
                  </a:moveTo>
                  <a:cubicBezTo>
                    <a:pt x="0" y="38388"/>
                    <a:pt x="38388" y="0"/>
                    <a:pt x="85743" y="0"/>
                  </a:cubicBezTo>
                  <a:lnTo>
                    <a:pt x="3951461" y="0"/>
                  </a:lnTo>
                  <a:cubicBezTo>
                    <a:pt x="3998816" y="0"/>
                    <a:pt x="4037204" y="38388"/>
                    <a:pt x="4037204" y="85743"/>
                  </a:cubicBezTo>
                  <a:lnTo>
                    <a:pt x="4037204" y="428706"/>
                  </a:lnTo>
                  <a:cubicBezTo>
                    <a:pt x="4037204" y="476061"/>
                    <a:pt x="3998816" y="514449"/>
                    <a:pt x="3951461" y="514449"/>
                  </a:cubicBezTo>
                  <a:lnTo>
                    <a:pt x="85743" y="514449"/>
                  </a:lnTo>
                  <a:cubicBezTo>
                    <a:pt x="38388" y="514449"/>
                    <a:pt x="0" y="476061"/>
                    <a:pt x="0" y="428706"/>
                  </a:cubicBezTo>
                  <a:lnTo>
                    <a:pt x="0" y="8574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02C1E"/>
                </a:gs>
                <a:gs pos="23000">
                  <a:srgbClr val="E92415"/>
                </a:gs>
                <a:gs pos="69000">
                  <a:srgbClr val="CF2407"/>
                </a:gs>
                <a:gs pos="97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793" tIns="131793" rIns="131793" bIns="131793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Desventajas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A5FC8FA-DBCA-4A50-2EEC-E23A2652B25B}"/>
                </a:ext>
              </a:extLst>
            </p:cNvPr>
            <p:cNvSpPr txBox="1"/>
            <p:nvPr/>
          </p:nvSpPr>
          <p:spPr>
            <a:xfrm>
              <a:off x="7592004" y="3108883"/>
              <a:ext cx="4037204" cy="374871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¿Dónde coloco las credenciales para ingresar a la Base de Datos desde el microservicio?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Es una solución personalizada (p. ej. tablas con estructura propia)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En las tablas hay datos sensibles y no sensibles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Un cambio del contenido de las tablas requiere generalmente </a:t>
              </a:r>
              <a:r>
                <a:rPr lang="en-US" sz="1800" b="1" u="sng"/>
                <a:t>reinicio </a:t>
              </a:r>
              <a:r>
                <a:rPr lang="en-US" sz="1800"/>
                <a:t>de los microservicios</a:t>
              </a:r>
              <a:endParaRPr lang="en-US" sz="1800" kern="1200"/>
            </a:p>
            <a:p>
              <a:pPr marL="285750" lvl="1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800" kern="1200"/>
                <a:t>¿Cómo lidio con datos sensibles que debo encriptar y desencriptar?</a:t>
              </a:r>
            </a:p>
            <a:p>
              <a:endParaRPr lang="en-US"/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F6282AF-88C1-59CE-9A80-D26DABF18E44}"/>
                </a:ext>
              </a:extLst>
            </p:cNvPr>
            <p:cNvSpPr txBox="1"/>
            <p:nvPr/>
          </p:nvSpPr>
          <p:spPr>
            <a:xfrm>
              <a:off x="7592004" y="1704215"/>
              <a:ext cx="4037204" cy="64633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/>
                <a:t>Lugar centralizado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800"/>
                <a:t>No hay problema de concurrencia</a:t>
              </a:r>
            </a:p>
          </p:txBody>
        </p:sp>
        <p:pic>
          <p:nvPicPr>
            <p:cNvPr id="1034" name="Picture 4" descr="Qué fue primero, el huevo o la gallina? Un profesor develó el misterio -  ElDoce.tv">
              <a:extLst>
                <a:ext uri="{FF2B5EF4-FFF2-40B4-BE49-F238E27FC236}">
                  <a16:creationId xmlns:a16="http://schemas.microsoft.com/office/drawing/2014/main" id="{CD4ACE2E-E03F-4FB2-1827-F02DE8AD0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2000" y="3285372"/>
              <a:ext cx="720000" cy="40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020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C6D39-9530-6947-03C9-0278DA6FC582}"/>
              </a:ext>
            </a:extLst>
          </p:cNvPr>
          <p:cNvSpPr txBox="1"/>
          <p:nvPr/>
        </p:nvSpPr>
        <p:spPr>
          <a:xfrm>
            <a:off x="-6000" y="0"/>
            <a:ext cx="1220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3154631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Conceptos de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2642173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477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Conceptos de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Patrón de microservicios: Externalized Configuration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7A282-0849-498D-74F4-5078DBE7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1090007"/>
            <a:ext cx="6965395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3A5FC8FA-DBCA-4A50-2EEC-E23A2652B25B}"/>
              </a:ext>
            </a:extLst>
          </p:cNvPr>
          <p:cNvSpPr txBox="1"/>
          <p:nvPr/>
        </p:nvSpPr>
        <p:spPr>
          <a:xfrm>
            <a:off x="594094" y="4722486"/>
            <a:ext cx="3501378" cy="482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sz="1400">
                <a:hlinkClick r:id="rId4"/>
              </a:rPr>
              <a:t>https://microservices.io/patterns/index.html</a:t>
            </a:r>
            <a:endParaRPr lang="en-US" sz="1400"/>
          </a:p>
          <a:p>
            <a:pPr lvl="0" algn="ctr"/>
            <a:r>
              <a:rPr lang="en-US" sz="1400"/>
              <a:t>Chris Richardson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DA5C3-69A2-D15F-81F9-1A2365BDB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19" y="1090007"/>
            <a:ext cx="2896329" cy="3632479"/>
          </a:xfrm>
          <a:prstGeom prst="rect">
            <a:avLst/>
          </a:prstGeom>
          <a:ln>
            <a:solidFill>
              <a:srgbClr val="571425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216B5B0-B174-D0BA-63A0-51A3753387E9}"/>
              </a:ext>
            </a:extLst>
          </p:cNvPr>
          <p:cNvGrpSpPr/>
          <p:nvPr/>
        </p:nvGrpSpPr>
        <p:grpSpPr>
          <a:xfrm>
            <a:off x="846715" y="3811633"/>
            <a:ext cx="5624644" cy="2699437"/>
            <a:chOff x="846715" y="3811633"/>
            <a:chExt cx="5624644" cy="269943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18D4131-02C4-1365-9F14-DDA04E3CD75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3862947" y="3811633"/>
              <a:ext cx="2608412" cy="2130125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FF0000"/>
                  </a:gs>
                  <a:gs pos="49000">
                    <a:srgbClr val="CF2407"/>
                  </a:gs>
                  <a:gs pos="0">
                    <a:srgbClr val="FF5410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56058C3-BCDD-1B8D-0500-E95A335A2AA4}"/>
                </a:ext>
              </a:extLst>
            </p:cNvPr>
            <p:cNvSpPr/>
            <p:nvPr/>
          </p:nvSpPr>
          <p:spPr>
            <a:xfrm>
              <a:off x="846715" y="5372446"/>
              <a:ext cx="3016232" cy="1138624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b="1" u="sng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Patrón de microservicios</a:t>
              </a:r>
            </a:p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/>
              <a:r>
                <a:rPr lang="en-US" sz="16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“Externalized Configuration”</a:t>
              </a:r>
            </a:p>
            <a:p>
              <a:pPr algn="ctr"/>
              <a:endParaRPr lang="en-US" sz="16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31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D2F1436-E7C0-AE67-951A-9C2CE7CBE504}"/>
              </a:ext>
            </a:extLst>
          </p:cNvPr>
          <p:cNvGrpSpPr/>
          <p:nvPr/>
        </p:nvGrpSpPr>
        <p:grpSpPr>
          <a:xfrm>
            <a:off x="161629" y="1173762"/>
            <a:ext cx="9998371" cy="5418667"/>
            <a:chOff x="161629" y="1173762"/>
            <a:chExt cx="9998371" cy="5418667"/>
          </a:xfrm>
        </p:grpSpPr>
        <p:graphicFrame>
          <p:nvGraphicFramePr>
            <p:cNvPr id="39" name="Diagram 38">
              <a:extLst>
                <a:ext uri="{FF2B5EF4-FFF2-40B4-BE49-F238E27FC236}">
                  <a16:creationId xmlns:a16="http://schemas.microsoft.com/office/drawing/2014/main" id="{310116E3-F187-A081-49C6-DCCB2BAB87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3811947"/>
                </p:ext>
              </p:extLst>
            </p:nvPr>
          </p:nvGraphicFramePr>
          <p:xfrm>
            <a:off x="2032000" y="1173762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83C2D8-44A8-85E5-1DB9-E88D909FD302}"/>
                </a:ext>
              </a:extLst>
            </p:cNvPr>
            <p:cNvSpPr txBox="1"/>
            <p:nvPr/>
          </p:nvSpPr>
          <p:spPr>
            <a:xfrm>
              <a:off x="161629" y="2159052"/>
              <a:ext cx="350137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lvl="0">
                <a:defRPr sz="1400" u="sng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en-US"/>
                <a:t>https://spring.io/projects/spring-cloud-config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9F458-0551-1193-7235-0ED3C2446805}"/>
                </a:ext>
              </a:extLst>
            </p:cNvPr>
            <p:cNvSpPr txBox="1"/>
            <p:nvPr/>
          </p:nvSpPr>
          <p:spPr>
            <a:xfrm>
              <a:off x="161629" y="6215775"/>
              <a:ext cx="350137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lvl="0" algn="ctr">
                <a:defRPr sz="1400"/>
              </a:lvl1pPr>
            </a:lstStyle>
            <a:p>
              <a:pPr algn="l"/>
              <a:r>
                <a:rPr lang="en-US" u="sng">
                  <a:solidFill>
                    <a:schemeClr val="accent1">
                      <a:lumMod val="75000"/>
                    </a:schemeClr>
                  </a:solidFill>
                </a:rPr>
                <a:t>https://spring.io/projects/spring-framework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10EB96-F16F-4255-2595-DA19FC2B3333}"/>
                </a:ext>
              </a:extLst>
            </p:cNvPr>
            <p:cNvSpPr txBox="1"/>
            <p:nvPr/>
          </p:nvSpPr>
          <p:spPr>
            <a:xfrm>
              <a:off x="161629" y="4879933"/>
              <a:ext cx="350137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lvl="0" algn="ctr">
                <a:defRPr sz="1400" u="sng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pPr algn="l"/>
              <a:r>
                <a:rPr lang="en-US"/>
                <a:t>https://spring.io/projects/spring-boot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B1A47-AAB4-F464-4CA8-3EB1818C8A01}"/>
                </a:ext>
              </a:extLst>
            </p:cNvPr>
            <p:cNvSpPr txBox="1"/>
            <p:nvPr/>
          </p:nvSpPr>
          <p:spPr>
            <a:xfrm>
              <a:off x="161629" y="3505529"/>
              <a:ext cx="350137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lvl="0">
                <a:defRPr sz="1400" u="sng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en-US"/>
                <a:t>https://spring.io/projects/spring-cloud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Conceptos de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Dependencias de Spring Cloud Config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08C8228-0F2D-90F3-8840-F32F30AC1B27}"/>
              </a:ext>
            </a:extLst>
          </p:cNvPr>
          <p:cNvGrpSpPr/>
          <p:nvPr/>
        </p:nvGrpSpPr>
        <p:grpSpPr>
          <a:xfrm>
            <a:off x="8738287" y="1073971"/>
            <a:ext cx="3138865" cy="2302768"/>
            <a:chOff x="8738287" y="1073971"/>
            <a:chExt cx="3138865" cy="2302768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812518B-3B44-4DA3-01E9-9D7F0CEE7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287" y="1073971"/>
              <a:ext cx="3138865" cy="807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Speech Bubble: Rectangle with Corners Rounded 46">
              <a:extLst>
                <a:ext uri="{FF2B5EF4-FFF2-40B4-BE49-F238E27FC236}">
                  <a16:creationId xmlns:a16="http://schemas.microsoft.com/office/drawing/2014/main" id="{2ABBBAF4-1A2C-B95B-D854-339038D9FD56}"/>
                </a:ext>
              </a:extLst>
            </p:cNvPr>
            <p:cNvSpPr/>
            <p:nvPr/>
          </p:nvSpPr>
          <p:spPr>
            <a:xfrm>
              <a:off x="9804270" y="2139211"/>
              <a:ext cx="2072882" cy="1237528"/>
            </a:xfrm>
            <a:prstGeom prst="wedgeRoundRectCallout">
              <a:avLst>
                <a:gd name="adj1" fmla="val -141064"/>
                <a:gd name="adj2" fmla="val 59004"/>
                <a:gd name="adj3" fmla="val 16667"/>
              </a:avLst>
            </a:prstGeom>
            <a:gradFill flip="none" rotWithShape="1">
              <a:gsLst>
                <a:gs pos="100000">
                  <a:srgbClr val="FFD975"/>
                </a:gs>
                <a:gs pos="15000">
                  <a:srgbClr val="FFECBA"/>
                </a:gs>
                <a:gs pos="0">
                  <a:schemeClr val="bg1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1200" b="1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 Config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 Gateway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 Stream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 Sleuth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 OpenFeign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1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Conceptos de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Componentes de Spring Cloud Config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AD8693-96A0-7C5D-7B9B-AAF288EB670B}"/>
              </a:ext>
            </a:extLst>
          </p:cNvPr>
          <p:cNvSpPr/>
          <p:nvPr/>
        </p:nvSpPr>
        <p:spPr>
          <a:xfrm>
            <a:off x="4294061" y="1043404"/>
            <a:ext cx="3600802" cy="406115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Spring Cloud Config Server</a:t>
            </a:r>
          </a:p>
        </p:txBody>
      </p:sp>
      <p:pic>
        <p:nvPicPr>
          <p:cNvPr id="11266" name="Picture 2" descr="face woman brain Icon - Free PNG &amp; SVG 3665899 - Noun Project">
            <a:extLst>
              <a:ext uri="{FF2B5EF4-FFF2-40B4-BE49-F238E27FC236}">
                <a16:creationId xmlns:a16="http://schemas.microsoft.com/office/drawing/2014/main" id="{CE2D3B82-9A85-365F-BE9C-894B46ABA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5" t="18080" r="17324" b="19001"/>
          <a:stretch/>
        </p:blipFill>
        <p:spPr bwMode="auto">
          <a:xfrm>
            <a:off x="4834462" y="1852082"/>
            <a:ext cx="2520000" cy="24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4780D5-F910-EE90-7C67-1B60951F4387}"/>
              </a:ext>
            </a:extLst>
          </p:cNvPr>
          <p:cNvSpPr/>
          <p:nvPr/>
        </p:nvSpPr>
        <p:spPr>
          <a:xfrm>
            <a:off x="8511227" y="1043404"/>
            <a:ext cx="3600802" cy="406115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Backend</a:t>
            </a:r>
          </a:p>
        </p:txBody>
      </p:sp>
      <p:pic>
        <p:nvPicPr>
          <p:cNvPr id="11272" name="Picture 8" descr="Almacén de datos - Iconos gratis de edificios">
            <a:extLst>
              <a:ext uri="{FF2B5EF4-FFF2-40B4-BE49-F238E27FC236}">
                <a16:creationId xmlns:a16="http://schemas.microsoft.com/office/drawing/2014/main" id="{3A5E847C-F845-E409-7433-F7187F5CF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0995" r="2149" b="14882"/>
          <a:stretch/>
        </p:blipFill>
        <p:spPr bwMode="auto">
          <a:xfrm flipH="1">
            <a:off x="8745676" y="1849984"/>
            <a:ext cx="3131904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EE873-434C-2887-80EA-E88068EB466F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7894863" y="3073984"/>
            <a:ext cx="616364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A7CC-E954-6258-1C4A-6B90FB0945BA}"/>
              </a:ext>
            </a:extLst>
          </p:cNvPr>
          <p:cNvSpPr/>
          <p:nvPr/>
        </p:nvSpPr>
        <p:spPr>
          <a:xfrm>
            <a:off x="76895" y="1043404"/>
            <a:ext cx="3600802" cy="4061159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Entorno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534884-2B41-3C7B-26D9-982971BFD7F8}"/>
              </a:ext>
            </a:extLst>
          </p:cNvPr>
          <p:cNvSpPr/>
          <p:nvPr/>
        </p:nvSpPr>
        <p:spPr>
          <a:xfrm>
            <a:off x="287626" y="1645143"/>
            <a:ext cx="3179340" cy="268569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Microservicio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22FD6-87B2-63DA-BB7D-1162E9F98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2" y="2202235"/>
            <a:ext cx="827935" cy="864000"/>
          </a:xfrm>
          <a:prstGeom prst="rect">
            <a:avLst/>
          </a:prstGeom>
        </p:spPr>
      </p:pic>
      <p:grpSp>
        <p:nvGrpSpPr>
          <p:cNvPr id="11296" name="Group 11295">
            <a:extLst>
              <a:ext uri="{FF2B5EF4-FFF2-40B4-BE49-F238E27FC236}">
                <a16:creationId xmlns:a16="http://schemas.microsoft.com/office/drawing/2014/main" id="{ABD24677-9C56-D221-9933-B2A0055A2795}"/>
              </a:ext>
            </a:extLst>
          </p:cNvPr>
          <p:cNvGrpSpPr/>
          <p:nvPr/>
        </p:nvGrpSpPr>
        <p:grpSpPr>
          <a:xfrm>
            <a:off x="585037" y="3066235"/>
            <a:ext cx="1637879" cy="1948479"/>
            <a:chOff x="585037" y="3066235"/>
            <a:chExt cx="1637879" cy="1948479"/>
          </a:xfrm>
        </p:grpSpPr>
        <p:pic>
          <p:nvPicPr>
            <p:cNvPr id="11274" name="Picture 10" descr="How to set environment variable in MacOS – Adam Gamboa G – Developer">
              <a:extLst>
                <a:ext uri="{FF2B5EF4-FFF2-40B4-BE49-F238E27FC236}">
                  <a16:creationId xmlns:a16="http://schemas.microsoft.com/office/drawing/2014/main" id="{8BF9E9B1-8CE1-43DB-6950-890BE4BAB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1" r="19883" b="4117"/>
            <a:stretch/>
          </p:blipFill>
          <p:spPr bwMode="auto">
            <a:xfrm>
              <a:off x="585037" y="4402714"/>
              <a:ext cx="656352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995F32-ECB7-DD45-773C-3816F01E1028}"/>
                </a:ext>
              </a:extLst>
            </p:cNvPr>
            <p:cNvCxnSpPr>
              <a:cxnSpLocks/>
              <a:stCxn id="11274" idx="0"/>
            </p:cNvCxnSpPr>
            <p:nvPr/>
          </p:nvCxnSpPr>
          <p:spPr>
            <a:xfrm flipV="1">
              <a:off x="913213" y="3066235"/>
              <a:ext cx="1309703" cy="1336479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3" name="Group 11292">
            <a:extLst>
              <a:ext uri="{FF2B5EF4-FFF2-40B4-BE49-F238E27FC236}">
                <a16:creationId xmlns:a16="http://schemas.microsoft.com/office/drawing/2014/main" id="{4EEC5276-5B94-5BD8-2C18-041DBAC9D19C}"/>
              </a:ext>
            </a:extLst>
          </p:cNvPr>
          <p:cNvGrpSpPr/>
          <p:nvPr/>
        </p:nvGrpSpPr>
        <p:grpSpPr>
          <a:xfrm>
            <a:off x="2663181" y="3066235"/>
            <a:ext cx="591579" cy="1160899"/>
            <a:chOff x="2663181" y="3066235"/>
            <a:chExt cx="591579" cy="1160899"/>
          </a:xfrm>
        </p:grpSpPr>
        <p:pic>
          <p:nvPicPr>
            <p:cNvPr id="16" name="Picture 10" descr="Getting Started with YAML">
              <a:extLst>
                <a:ext uri="{FF2B5EF4-FFF2-40B4-BE49-F238E27FC236}">
                  <a16:creationId xmlns:a16="http://schemas.microsoft.com/office/drawing/2014/main" id="{699CF8AA-2453-9090-85BB-3932AE8F65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2663181" y="3579134"/>
              <a:ext cx="591579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B7FCD8-EF7F-0B89-3FD8-DA6787B139C1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2958971" y="3066235"/>
              <a:ext cx="45550" cy="512899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5" name="Group 11294">
            <a:extLst>
              <a:ext uri="{FF2B5EF4-FFF2-40B4-BE49-F238E27FC236}">
                <a16:creationId xmlns:a16="http://schemas.microsoft.com/office/drawing/2014/main" id="{A2174C5F-2A33-E518-3005-3D683DDA6A08}"/>
              </a:ext>
            </a:extLst>
          </p:cNvPr>
          <p:cNvGrpSpPr/>
          <p:nvPr/>
        </p:nvGrpSpPr>
        <p:grpSpPr>
          <a:xfrm>
            <a:off x="1316858" y="3073984"/>
            <a:ext cx="1134117" cy="1940730"/>
            <a:chOff x="1316858" y="3073984"/>
            <a:chExt cx="1134117" cy="1940730"/>
          </a:xfrm>
        </p:grpSpPr>
        <p:pic>
          <p:nvPicPr>
            <p:cNvPr id="11276" name="Picture 12" descr="java 3d render icon illustration 13368301 PNG">
              <a:extLst>
                <a:ext uri="{FF2B5EF4-FFF2-40B4-BE49-F238E27FC236}">
                  <a16:creationId xmlns:a16="http://schemas.microsoft.com/office/drawing/2014/main" id="{D7AB0606-3EBA-00E4-B4CB-58E79D39F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858" y="4402714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DC1A6DF-B407-DB84-E529-01B0E815BDD1}"/>
                </a:ext>
              </a:extLst>
            </p:cNvPr>
            <p:cNvCxnSpPr>
              <a:cxnSpLocks/>
              <a:stCxn id="11276" idx="0"/>
            </p:cNvCxnSpPr>
            <p:nvPr/>
          </p:nvCxnSpPr>
          <p:spPr>
            <a:xfrm flipV="1">
              <a:off x="1622858" y="3073984"/>
              <a:ext cx="828117" cy="1328730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2" name="Group 11291">
            <a:extLst>
              <a:ext uri="{FF2B5EF4-FFF2-40B4-BE49-F238E27FC236}">
                <a16:creationId xmlns:a16="http://schemas.microsoft.com/office/drawing/2014/main" id="{8BBE534F-E0D7-0047-3114-ADEF8030BE2D}"/>
              </a:ext>
            </a:extLst>
          </p:cNvPr>
          <p:cNvGrpSpPr/>
          <p:nvPr/>
        </p:nvGrpSpPr>
        <p:grpSpPr>
          <a:xfrm>
            <a:off x="1332587" y="2202235"/>
            <a:ext cx="2961474" cy="871749"/>
            <a:chOff x="1332587" y="2202235"/>
            <a:chExt cx="2961474" cy="87174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1CFDEB-D655-06E9-7108-AA11B9229E31}"/>
                </a:ext>
              </a:extLst>
            </p:cNvPr>
            <p:cNvSpPr/>
            <p:nvPr/>
          </p:nvSpPr>
          <p:spPr>
            <a:xfrm>
              <a:off x="2029458" y="2202235"/>
              <a:ext cx="1309703" cy="8640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E7EAF9"/>
                </a:gs>
                <a:gs pos="100000">
                  <a:srgbClr val="CED5F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PE" sz="14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Spring Cloud</a:t>
              </a:r>
            </a:p>
            <a:p>
              <a:pPr algn="ctr"/>
              <a:r>
                <a:rPr lang="es-PE" sz="14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Config Client</a:t>
              </a:r>
              <a:endParaRPr lang="en-US" sz="14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BDD319-5EA2-605D-E39E-2C149B288B12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>
              <a:off x="1332587" y="2634235"/>
              <a:ext cx="696871" cy="0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C99E80-B370-2D0D-63AA-35D636F453B1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>
              <a:off x="3339161" y="2634235"/>
              <a:ext cx="954900" cy="439749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64" name="TextBox 11263">
            <a:extLst>
              <a:ext uri="{FF2B5EF4-FFF2-40B4-BE49-F238E27FC236}">
                <a16:creationId xmlns:a16="http://schemas.microsoft.com/office/drawing/2014/main" id="{CE7449A5-6B29-CE5A-0FB4-3F9E8248DFBA}"/>
              </a:ext>
            </a:extLst>
          </p:cNvPr>
          <p:cNvSpPr txBox="1"/>
          <p:nvPr/>
        </p:nvSpPr>
        <p:spPr>
          <a:xfrm>
            <a:off x="76895" y="5237367"/>
            <a:ext cx="1728000" cy="15200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rmAutofit fontScale="92500"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Carga propiedades solo al inicio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Para refrescar propiedades: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@RefreshScope e invocar a endpoint “/refresh”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Destruir y recrear el microservicio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11265" name="TextBox 11264">
            <a:extLst>
              <a:ext uri="{FF2B5EF4-FFF2-40B4-BE49-F238E27FC236}">
                <a16:creationId xmlns:a16="http://schemas.microsoft.com/office/drawing/2014/main" id="{715C4230-462D-93F3-985B-0E0B454B657F}"/>
              </a:ext>
            </a:extLst>
          </p:cNvPr>
          <p:cNvSpPr txBox="1"/>
          <p:nvPr/>
        </p:nvSpPr>
        <p:spPr>
          <a:xfrm>
            <a:off x="4294061" y="5237367"/>
            <a:ext cx="3600802" cy="15200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rmAutofit lnSpcReduction="10000"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Le piden una propiedad y siempre va al Backend a leerlo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Sabe obtener configuración según el microservicio invocante y  el ambiente solicitado (Desarrollo, Pruebas y Producción)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Encripta/desencripta propiedades del Backend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Es un Spring Boot Application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lvl="0" indent="-108000"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11267" name="TextBox 11266">
            <a:extLst>
              <a:ext uri="{FF2B5EF4-FFF2-40B4-BE49-F238E27FC236}">
                <a16:creationId xmlns:a16="http://schemas.microsoft.com/office/drawing/2014/main" id="{F68CDCDE-564F-42A7-5938-0E505E555A2C}"/>
              </a:ext>
            </a:extLst>
          </p:cNvPr>
          <p:cNvSpPr txBox="1"/>
          <p:nvPr/>
        </p:nvSpPr>
        <p:spPr>
          <a:xfrm>
            <a:off x="8511227" y="5237368"/>
            <a:ext cx="3600802" cy="15200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rmAutofit fontScale="70000" lnSpcReduction="20000"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Almacena propiedades del tipo clave:valor en formato plano o encriptado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Almacena propiedades organizadas por microservicio </a:t>
            </a:r>
            <a:r>
              <a:rPr lang="es-ES" sz="1100"/>
              <a:t>invocante y  el ambiente solicitado (Desarrollo, Pruebas y Producción)</a:t>
            </a: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Hay diversos tipos de backend: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Git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File Server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Base de Datos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AWS S3, AWS Secrets Manager, AWS Parameter Store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Azure Key Vault, Azure Repos, Azure Table Storage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Hashicorp Vault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etc.</a:t>
            </a:r>
          </a:p>
        </p:txBody>
      </p:sp>
      <p:sp>
        <p:nvSpPr>
          <p:cNvPr id="11269" name="Rectangle: Rounded Corners 11268">
            <a:extLst>
              <a:ext uri="{FF2B5EF4-FFF2-40B4-BE49-F238E27FC236}">
                <a16:creationId xmlns:a16="http://schemas.microsoft.com/office/drawing/2014/main" id="{AD8FC5EB-5059-C34A-B303-8BF85B52F2B4}"/>
              </a:ext>
            </a:extLst>
          </p:cNvPr>
          <p:cNvSpPr/>
          <p:nvPr/>
        </p:nvSpPr>
        <p:spPr>
          <a:xfrm>
            <a:off x="445622" y="3120998"/>
            <a:ext cx="945995" cy="25957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Spring Boot</a:t>
            </a:r>
            <a:endParaRPr lang="en-US" sz="11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71" name="TextBox 11270">
            <a:extLst>
              <a:ext uri="{FF2B5EF4-FFF2-40B4-BE49-F238E27FC236}">
                <a16:creationId xmlns:a16="http://schemas.microsoft.com/office/drawing/2014/main" id="{97293E4D-CE43-E51B-3671-734CC424C9A5}"/>
              </a:ext>
            </a:extLst>
          </p:cNvPr>
          <p:cNvSpPr txBox="1"/>
          <p:nvPr/>
        </p:nvSpPr>
        <p:spPr>
          <a:xfrm>
            <a:off x="1949697" y="5237368"/>
            <a:ext cx="1728000" cy="15200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rmAutofit fontScale="70000" lnSpcReduction="20000"/>
          </a:bodyPr>
          <a:lstStyle/>
          <a:p>
            <a:pPr marL="108000" lvl="0" indent="-108000">
              <a:buFont typeface="Arial" panose="020B0604020202020204" pitchFamily="34" charset="0"/>
              <a:buChar char="•"/>
            </a:pPr>
            <a:r>
              <a:rPr lang="en-US" sz="1100"/>
              <a:t>Obtiene la ubicación del Spring Cloud Config Server mediante: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Archivo YAML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Variables de entorno del OS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r>
              <a:rPr lang="en-US" sz="1100"/>
              <a:t>Propiedades del entorno Java</a:t>
            </a:r>
          </a:p>
          <a:p>
            <a:pPr marL="216000" lvl="1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Puede usar un certificado digital para conectarse al Spring Cloud Config Server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Se conecta al Spring Cloud Config Server y solicita propiedades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endParaRPr lang="en-US" sz="110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sz="1100"/>
              <a:t>Encripta/desencripta propiedades</a:t>
            </a:r>
          </a:p>
        </p:txBody>
      </p:sp>
      <p:sp>
        <p:nvSpPr>
          <p:cNvPr id="11273" name="Rectangle: Rounded Corners 11272">
            <a:extLst>
              <a:ext uri="{FF2B5EF4-FFF2-40B4-BE49-F238E27FC236}">
                <a16:creationId xmlns:a16="http://schemas.microsoft.com/office/drawing/2014/main" id="{3F8EC2B5-BB8D-B92C-CA50-91210A7310CF}"/>
              </a:ext>
            </a:extLst>
          </p:cNvPr>
          <p:cNvSpPr/>
          <p:nvPr/>
        </p:nvSpPr>
        <p:spPr>
          <a:xfrm>
            <a:off x="445622" y="3435340"/>
            <a:ext cx="945995" cy="3772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Spring Boot</a:t>
            </a:r>
          </a:p>
          <a:p>
            <a:pPr algn="ctr"/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Actuator</a:t>
            </a:r>
            <a:endParaRPr lang="en-US" sz="11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BD8B81F8-B567-C849-3CF6-C97789B88287}"/>
              </a:ext>
            </a:extLst>
          </p:cNvPr>
          <p:cNvGrpSpPr/>
          <p:nvPr/>
        </p:nvGrpSpPr>
        <p:grpSpPr>
          <a:xfrm>
            <a:off x="2004328" y="3066235"/>
            <a:ext cx="703433" cy="1948479"/>
            <a:chOff x="2004328" y="3066235"/>
            <a:chExt cx="703433" cy="1948479"/>
          </a:xfrm>
        </p:grpSpPr>
        <p:pic>
          <p:nvPicPr>
            <p:cNvPr id="11284" name="Picture 14" descr="Digital certificate - Free education icons">
              <a:extLst>
                <a:ext uri="{FF2B5EF4-FFF2-40B4-BE49-F238E27FC236}">
                  <a16:creationId xmlns:a16="http://schemas.microsoft.com/office/drawing/2014/main" id="{A2EA103F-A098-3E5D-4C7F-C8519DD4CC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6" b="7422"/>
            <a:stretch/>
          </p:blipFill>
          <p:spPr bwMode="auto">
            <a:xfrm>
              <a:off x="2004328" y="4402714"/>
              <a:ext cx="703433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86" name="Straight Arrow Connector 11285">
              <a:extLst>
                <a:ext uri="{FF2B5EF4-FFF2-40B4-BE49-F238E27FC236}">
                  <a16:creationId xmlns:a16="http://schemas.microsoft.com/office/drawing/2014/main" id="{694487C3-85CD-38C0-4B1A-184B2DC35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683" y="3066235"/>
              <a:ext cx="293512" cy="1336479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6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" grpId="0" animBg="1"/>
      <p:bldP spid="11265" grpId="0" animBg="1"/>
      <p:bldP spid="11267" grpId="0" animBg="1"/>
      <p:bldP spid="112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C6D39-9530-6947-03C9-0278DA6FC582}"/>
              </a:ext>
            </a:extLst>
          </p:cNvPr>
          <p:cNvSpPr txBox="1"/>
          <p:nvPr/>
        </p:nvSpPr>
        <p:spPr>
          <a:xfrm>
            <a:off x="-6000" y="0"/>
            <a:ext cx="1220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3154631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A continuación ... 02-Configuración básica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2642173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0091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/>
              <a:t>Sub título</a:t>
            </a:r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</p:cNvCxnSpPr>
          <p:nvPr/>
        </p:nvCxnSpPr>
        <p:spPr>
          <a:xfrm>
            <a:off x="135606" y="6085257"/>
            <a:ext cx="3290958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4039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2361BB-42AD-39E8-B4C9-945A01AC49AB}"/>
              </a:ext>
            </a:extLst>
          </p:cNvPr>
          <p:cNvSpPr/>
          <p:nvPr/>
        </p:nvSpPr>
        <p:spPr>
          <a:xfrm>
            <a:off x="5519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3C221E4-2F35-217B-2D1B-185C9097E49C}"/>
              </a:ext>
            </a:extLst>
          </p:cNvPr>
          <p:cNvSpPr/>
          <p:nvPr/>
        </p:nvSpPr>
        <p:spPr>
          <a:xfrm>
            <a:off x="7862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22EEB0-D9A1-3508-F1FD-31CD4A23C0ED}"/>
              </a:ext>
            </a:extLst>
          </p:cNvPr>
          <p:cNvSpPr/>
          <p:nvPr/>
        </p:nvSpPr>
        <p:spPr>
          <a:xfrm>
            <a:off x="8786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A34FA5-D9F9-9B63-7191-3941E12F0609}"/>
              </a:ext>
            </a:extLst>
          </p:cNvPr>
          <p:cNvSpPr/>
          <p:nvPr/>
        </p:nvSpPr>
        <p:spPr>
          <a:xfrm>
            <a:off x="8786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4399F6D-282E-6268-BAB7-C30276487731}"/>
              </a:ext>
            </a:extLst>
          </p:cNvPr>
          <p:cNvSpPr/>
          <p:nvPr/>
        </p:nvSpPr>
        <p:spPr>
          <a:xfrm>
            <a:off x="38088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F467F28-64E4-5224-95DE-687F24B7BA2F}"/>
              </a:ext>
            </a:extLst>
          </p:cNvPr>
          <p:cNvSpPr/>
          <p:nvPr/>
        </p:nvSpPr>
        <p:spPr>
          <a:xfrm>
            <a:off x="39012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CDF7619-0C57-F3AE-432D-7279968C058E}"/>
              </a:ext>
            </a:extLst>
          </p:cNvPr>
          <p:cNvSpPr/>
          <p:nvPr/>
        </p:nvSpPr>
        <p:spPr>
          <a:xfrm>
            <a:off x="39012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2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2F28AB-0C12-0A23-2E78-67F43DDF43F3}"/>
              </a:ext>
            </a:extLst>
          </p:cNvPr>
          <p:cNvSpPr/>
          <p:nvPr/>
        </p:nvSpPr>
        <p:spPr>
          <a:xfrm>
            <a:off x="6878754" y="3663603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618167F-7C0F-A95C-C7E4-A02EB5F58DAE}"/>
              </a:ext>
            </a:extLst>
          </p:cNvPr>
          <p:cNvSpPr/>
          <p:nvPr/>
        </p:nvSpPr>
        <p:spPr>
          <a:xfrm>
            <a:off x="6878754" y="4588052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A0D60-A193-8D1F-14BD-E4C53BA8A5F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277B-9A38-0CEC-7748-3DAB79537681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334931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C6D39-9530-6947-03C9-0278DA6FC582}"/>
              </a:ext>
            </a:extLst>
          </p:cNvPr>
          <p:cNvSpPr txBox="1"/>
          <p:nvPr/>
        </p:nvSpPr>
        <p:spPr>
          <a:xfrm>
            <a:off x="-6000" y="0"/>
            <a:ext cx="1220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3154631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DCB68-B450-7428-ED7D-E7387DF35432}"/>
              </a:ext>
            </a:extLst>
          </p:cNvPr>
          <p:cNvSpPr txBox="1"/>
          <p:nvPr/>
        </p:nvSpPr>
        <p:spPr>
          <a:xfrm>
            <a:off x="10434849" y="2642173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7734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Veamos una aplicación típica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19" name="G6">
            <a:extLst>
              <a:ext uri="{FF2B5EF4-FFF2-40B4-BE49-F238E27FC236}">
                <a16:creationId xmlns:a16="http://schemas.microsoft.com/office/drawing/2014/main" id="{0F892CE5-282A-F838-2345-BA5AA7BE1A40}"/>
              </a:ext>
            </a:extLst>
          </p:cNvPr>
          <p:cNvGrpSpPr/>
          <p:nvPr/>
        </p:nvGrpSpPr>
        <p:grpSpPr>
          <a:xfrm>
            <a:off x="8206578" y="4019808"/>
            <a:ext cx="2304809" cy="2433613"/>
            <a:chOff x="8206578" y="4019808"/>
            <a:chExt cx="2304809" cy="24336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4D2391-AB58-0405-8FC8-6A3D6FC1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17311" y="4676283"/>
              <a:ext cx="1777138" cy="1777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0A4EE-6811-0FB7-2B32-C99DDE3BFCBB}"/>
                </a:ext>
              </a:extLst>
            </p:cNvPr>
            <p:cNvSpPr txBox="1"/>
            <p:nvPr/>
          </p:nvSpPr>
          <p:spPr>
            <a:xfrm>
              <a:off x="8206578" y="4019808"/>
              <a:ext cx="230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Microservicio de Envío de Correos</a:t>
              </a:r>
            </a:p>
          </p:txBody>
        </p:sp>
      </p:grpSp>
      <p:grpSp>
        <p:nvGrpSpPr>
          <p:cNvPr id="18" name="G5">
            <a:extLst>
              <a:ext uri="{FF2B5EF4-FFF2-40B4-BE49-F238E27FC236}">
                <a16:creationId xmlns:a16="http://schemas.microsoft.com/office/drawing/2014/main" id="{84D42ED3-A29E-7A45-FC7F-B5E7724A1C26}"/>
              </a:ext>
            </a:extLst>
          </p:cNvPr>
          <p:cNvGrpSpPr/>
          <p:nvPr/>
        </p:nvGrpSpPr>
        <p:grpSpPr>
          <a:xfrm>
            <a:off x="8417311" y="1313368"/>
            <a:ext cx="1800000" cy="2377480"/>
            <a:chOff x="8417311" y="1313368"/>
            <a:chExt cx="1800000" cy="2377480"/>
          </a:xfrm>
        </p:grpSpPr>
        <p:pic>
          <p:nvPicPr>
            <p:cNvPr id="11" name="Picture 2" descr="Download Free DATABASE PNG transparent background and clipart">
              <a:extLst>
                <a:ext uri="{FF2B5EF4-FFF2-40B4-BE49-F238E27FC236}">
                  <a16:creationId xmlns:a16="http://schemas.microsoft.com/office/drawing/2014/main" id="{91D1235F-2BEF-2B13-D86C-1E0CB2C52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311" y="1896035"/>
              <a:ext cx="1800000" cy="1794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944955-C017-A1E6-954C-D0B65EC0BF9C}"/>
                </a:ext>
              </a:extLst>
            </p:cNvPr>
            <p:cNvSpPr txBox="1"/>
            <p:nvPr/>
          </p:nvSpPr>
          <p:spPr>
            <a:xfrm>
              <a:off x="8475379" y="1313368"/>
              <a:ext cx="1683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Relación de Casas en Venta</a:t>
              </a:r>
            </a:p>
          </p:txBody>
        </p:sp>
      </p:grpSp>
      <p:grpSp>
        <p:nvGrpSpPr>
          <p:cNvPr id="16" name="G4">
            <a:extLst>
              <a:ext uri="{FF2B5EF4-FFF2-40B4-BE49-F238E27FC236}">
                <a16:creationId xmlns:a16="http://schemas.microsoft.com/office/drawing/2014/main" id="{9F172D0F-4F05-6EF3-BEC2-FE1EBF9DE329}"/>
              </a:ext>
            </a:extLst>
          </p:cNvPr>
          <p:cNvGrpSpPr/>
          <p:nvPr/>
        </p:nvGrpSpPr>
        <p:grpSpPr>
          <a:xfrm>
            <a:off x="7053376" y="2793442"/>
            <a:ext cx="1363935" cy="2771410"/>
            <a:chOff x="7053376" y="2793442"/>
            <a:chExt cx="1363935" cy="27714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BBC79D-2940-9142-B1F0-274F042B882A}"/>
                </a:ext>
              </a:extLst>
            </p:cNvPr>
            <p:cNvCxnSpPr>
              <a:cxnSpLocks/>
              <a:stCxn id="5" idx="3"/>
              <a:endCxn id="11" idx="1"/>
            </p:cNvCxnSpPr>
            <p:nvPr/>
          </p:nvCxnSpPr>
          <p:spPr>
            <a:xfrm flipV="1">
              <a:off x="7053376" y="2793442"/>
              <a:ext cx="1363935" cy="1316061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F4C1DA6-4D85-A37E-F0C1-4234E23E93E9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7053376" y="4109503"/>
              <a:ext cx="1363935" cy="1455349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3">
            <a:extLst>
              <a:ext uri="{FF2B5EF4-FFF2-40B4-BE49-F238E27FC236}">
                <a16:creationId xmlns:a16="http://schemas.microsoft.com/office/drawing/2014/main" id="{DFE07F9F-D819-8464-CC8E-7A56A5D22369}"/>
              </a:ext>
            </a:extLst>
          </p:cNvPr>
          <p:cNvGrpSpPr/>
          <p:nvPr/>
        </p:nvGrpSpPr>
        <p:grpSpPr>
          <a:xfrm>
            <a:off x="5012403" y="2490406"/>
            <a:ext cx="2304809" cy="2507666"/>
            <a:chOff x="5012403" y="2490406"/>
            <a:chExt cx="2304809" cy="250766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CDDDB2-787F-0AA9-0C63-D823127ABBBD}"/>
                </a:ext>
              </a:extLst>
            </p:cNvPr>
            <p:cNvSpPr txBox="1"/>
            <p:nvPr/>
          </p:nvSpPr>
          <p:spPr>
            <a:xfrm>
              <a:off x="5012403" y="2490406"/>
              <a:ext cx="230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Microservicio de Venta de Casas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6E7BEB-622B-FC1A-B99F-4FEC7CE5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6238" y="3220934"/>
              <a:ext cx="1777138" cy="1777138"/>
            </a:xfrm>
            <a:prstGeom prst="rect">
              <a:avLst/>
            </a:prstGeom>
          </p:spPr>
        </p:pic>
      </p:grpSp>
      <p:cxnSp>
        <p:nvCxnSpPr>
          <p:cNvPr id="7" name="G2">
            <a:extLst>
              <a:ext uri="{FF2B5EF4-FFF2-40B4-BE49-F238E27FC236}">
                <a16:creationId xmlns:a16="http://schemas.microsoft.com/office/drawing/2014/main" id="{D03D7422-CAD4-20AB-CAC4-F28BD8527E4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617488" y="4109503"/>
            <a:ext cx="658750" cy="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1">
            <a:extLst>
              <a:ext uri="{FF2B5EF4-FFF2-40B4-BE49-F238E27FC236}">
                <a16:creationId xmlns:a16="http://schemas.microsoft.com/office/drawing/2014/main" id="{FF6DB33C-EBC8-9F30-9727-84133BC0F528}"/>
              </a:ext>
            </a:extLst>
          </p:cNvPr>
          <p:cNvGrpSpPr/>
          <p:nvPr/>
        </p:nvGrpSpPr>
        <p:grpSpPr>
          <a:xfrm>
            <a:off x="205408" y="1399957"/>
            <a:ext cx="4412080" cy="5053464"/>
            <a:chOff x="205408" y="1399957"/>
            <a:chExt cx="4412080" cy="505346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8BCAC5-95B0-0AFF-19DB-A7A4C657700F}"/>
                </a:ext>
              </a:extLst>
            </p:cNvPr>
            <p:cNvSpPr txBox="1"/>
            <p:nvPr/>
          </p:nvSpPr>
          <p:spPr>
            <a:xfrm>
              <a:off x="255074" y="1399957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Aplicación de Venta de Casas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7312F4-09E0-619B-D90A-1B51D85060CE}"/>
                </a:ext>
              </a:extLst>
            </p:cNvPr>
            <p:cNvGrpSpPr/>
            <p:nvPr/>
          </p:nvGrpSpPr>
          <p:grpSpPr>
            <a:xfrm>
              <a:off x="205408" y="1765586"/>
              <a:ext cx="4412080" cy="4687835"/>
              <a:chOff x="205408" y="1765586"/>
              <a:chExt cx="4412080" cy="468783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3BBD618-53CD-3AE6-D4B8-31BD4048B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17CBE49-A8DC-22D4-0D4F-8AC4DCDCF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5EBF3EF-6651-E51D-0447-D2F62E756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592E736-C19A-3C03-D4BA-64C1F119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BA2538C-AB87-3BFD-A99B-5867F345B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CF81D93-3D08-529C-77C5-0B8010969A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184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YAML">
            <a:extLst>
              <a:ext uri="{FF2B5EF4-FFF2-40B4-BE49-F238E27FC236}">
                <a16:creationId xmlns:a16="http://schemas.microsoft.com/office/drawing/2014/main" id="{780997B3-EDAB-9B51-AB0B-001261D2E60E}"/>
              </a:ext>
            </a:extLst>
          </p:cNvPr>
          <p:cNvGrpSpPr/>
          <p:nvPr/>
        </p:nvGrpSpPr>
        <p:grpSpPr>
          <a:xfrm>
            <a:off x="8509545" y="1042341"/>
            <a:ext cx="3609976" cy="2386659"/>
            <a:chOff x="8509545" y="1042341"/>
            <a:chExt cx="3609976" cy="238665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92818A-6A9A-D0FF-E745-54CC3C7DEC0E}"/>
                </a:ext>
              </a:extLst>
            </p:cNvPr>
            <p:cNvSpPr/>
            <p:nvPr/>
          </p:nvSpPr>
          <p:spPr>
            <a:xfrm>
              <a:off x="8509545" y="1133133"/>
              <a:ext cx="3609975" cy="22958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/>
                <a:t>df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C62CCD-4A3E-71FA-1CBC-522818DA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8883" y="1245718"/>
              <a:ext cx="3238500" cy="2057400"/>
            </a:xfrm>
            <a:prstGeom prst="rect">
              <a:avLst/>
            </a:prstGeom>
          </p:spPr>
        </p:pic>
        <p:pic>
          <p:nvPicPr>
            <p:cNvPr id="104" name="Picture 10" descr="Getting Started with YAML">
              <a:extLst>
                <a:ext uri="{FF2B5EF4-FFF2-40B4-BE49-F238E27FC236}">
                  <a16:creationId xmlns:a16="http://schemas.microsoft.com/office/drawing/2014/main" id="{CAEB371A-5D7C-FE30-24F6-CE4057651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11579521" y="1042341"/>
              <a:ext cx="540000" cy="59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2 µS Venta Casas">
            <a:extLst>
              <a:ext uri="{FF2B5EF4-FFF2-40B4-BE49-F238E27FC236}">
                <a16:creationId xmlns:a16="http://schemas.microsoft.com/office/drawing/2014/main" id="{81AE9AD7-03B6-7196-E443-5919C602EDEA}"/>
              </a:ext>
            </a:extLst>
          </p:cNvPr>
          <p:cNvGrpSpPr/>
          <p:nvPr/>
        </p:nvGrpSpPr>
        <p:grpSpPr>
          <a:xfrm>
            <a:off x="3688378" y="1399957"/>
            <a:ext cx="4533900" cy="3305393"/>
            <a:chOff x="3688378" y="1399957"/>
            <a:chExt cx="4533900" cy="330539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B5FA21D-06DB-000B-4D87-05823C04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8378" y="2152650"/>
              <a:ext cx="4533900" cy="25527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EE815E-FA1E-37E2-5E66-0ACCD642FD3E}"/>
                </a:ext>
              </a:extLst>
            </p:cNvPr>
            <p:cNvSpPr txBox="1"/>
            <p:nvPr/>
          </p:nvSpPr>
          <p:spPr>
            <a:xfrm>
              <a:off x="4802924" y="1399957"/>
              <a:ext cx="230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Microservicio de Venta de Casas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Veamos una aplicación típica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112" name="FlechasRangoPrecios">
            <a:extLst>
              <a:ext uri="{FF2B5EF4-FFF2-40B4-BE49-F238E27FC236}">
                <a16:creationId xmlns:a16="http://schemas.microsoft.com/office/drawing/2014/main" id="{AD6BA3C2-32F5-2FE9-5571-E47F34A42499}"/>
              </a:ext>
            </a:extLst>
          </p:cNvPr>
          <p:cNvGrpSpPr/>
          <p:nvPr/>
        </p:nvGrpSpPr>
        <p:grpSpPr>
          <a:xfrm>
            <a:off x="4774899" y="1520255"/>
            <a:ext cx="4069790" cy="2517687"/>
            <a:chOff x="4774899" y="1520255"/>
            <a:chExt cx="4069790" cy="2517687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B5E9342-EF65-4B7F-6C3E-8F92503EE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2924" y="1520255"/>
              <a:ext cx="4041765" cy="1153321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8EDE5B0-1FEF-D105-C687-E8667E962C8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4774899" y="2682151"/>
              <a:ext cx="3743648" cy="1355791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FlechasRAngoCantidadDormitorios">
            <a:extLst>
              <a:ext uri="{FF2B5EF4-FFF2-40B4-BE49-F238E27FC236}">
                <a16:creationId xmlns:a16="http://schemas.microsoft.com/office/drawing/2014/main" id="{597BC363-BAA2-2840-A8A9-A24B833EACC1}"/>
              </a:ext>
            </a:extLst>
          </p:cNvPr>
          <p:cNvGrpSpPr/>
          <p:nvPr/>
        </p:nvGrpSpPr>
        <p:grpSpPr>
          <a:xfrm>
            <a:off x="4802924" y="2141639"/>
            <a:ext cx="4121103" cy="3065174"/>
            <a:chOff x="4802924" y="2141639"/>
            <a:chExt cx="4121103" cy="306517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F6C381A-7F2D-84D3-CC72-ADF337F8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2924" y="2141639"/>
              <a:ext cx="4121103" cy="1170054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108CD6A-8A2D-1BC8-5B60-2D72ED620627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02924" y="3311693"/>
              <a:ext cx="3706621" cy="1895120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FlechasCantidadCasas">
            <a:extLst>
              <a:ext uri="{FF2B5EF4-FFF2-40B4-BE49-F238E27FC236}">
                <a16:creationId xmlns:a16="http://schemas.microsoft.com/office/drawing/2014/main" id="{CE8A4547-AD9E-707B-2B4C-7BE7BF2010A2}"/>
              </a:ext>
            </a:extLst>
          </p:cNvPr>
          <p:cNvGrpSpPr/>
          <p:nvPr/>
        </p:nvGrpSpPr>
        <p:grpSpPr>
          <a:xfrm>
            <a:off x="4774899" y="2779938"/>
            <a:ext cx="4069790" cy="3472392"/>
            <a:chOff x="4774899" y="2779938"/>
            <a:chExt cx="4069790" cy="34723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3A83822-3AC1-6FF1-6A6F-CE636CC64445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4774899" y="4229336"/>
              <a:ext cx="3734646" cy="2022994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A02966B-6A24-6EC5-C8B9-1149598D8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922" y="2779938"/>
              <a:ext cx="4050767" cy="1449398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Tabla Rango Precios">
            <a:extLst>
              <a:ext uri="{FF2B5EF4-FFF2-40B4-BE49-F238E27FC236}">
                <a16:creationId xmlns:a16="http://schemas.microsoft.com/office/drawing/2014/main" id="{82B12616-28CC-DBED-3E44-95759820CE5B}"/>
              </a:ext>
            </a:extLst>
          </p:cNvPr>
          <p:cNvGrpSpPr/>
          <p:nvPr/>
        </p:nvGrpSpPr>
        <p:grpSpPr>
          <a:xfrm>
            <a:off x="8509545" y="3394147"/>
            <a:ext cx="3609976" cy="1187478"/>
            <a:chOff x="8509545" y="3394147"/>
            <a:chExt cx="3609976" cy="118747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3DB88F3-E9DA-8833-9D0A-DF815DB88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441"/>
            <a:stretch/>
          </p:blipFill>
          <p:spPr>
            <a:xfrm>
              <a:off x="8518547" y="3620395"/>
              <a:ext cx="2305050" cy="835093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80EA77-AA93-875B-77D5-DB6DDDA20991}"/>
                </a:ext>
              </a:extLst>
            </p:cNvPr>
            <p:cNvSpPr/>
            <p:nvPr/>
          </p:nvSpPr>
          <p:spPr>
            <a:xfrm>
              <a:off x="8509545" y="3620394"/>
              <a:ext cx="3609975" cy="9612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/>
                <a:t>df</a:t>
              </a:r>
            </a:p>
          </p:txBody>
        </p:sp>
        <p:pic>
          <p:nvPicPr>
            <p:cNvPr id="105" name="Picture 2" descr="Download Free DATABASE PNG transparent background and clipart">
              <a:extLst>
                <a:ext uri="{FF2B5EF4-FFF2-40B4-BE49-F238E27FC236}">
                  <a16:creationId xmlns:a16="http://schemas.microsoft.com/office/drawing/2014/main" id="{DDE8F456-D5C3-D022-FB52-899E7E9429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5" r="17843" b="1809"/>
            <a:stretch/>
          </p:blipFill>
          <p:spPr bwMode="auto">
            <a:xfrm>
              <a:off x="11579521" y="3394147"/>
              <a:ext cx="540000" cy="84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Tabla Cantidad Dormitorios">
            <a:extLst>
              <a:ext uri="{FF2B5EF4-FFF2-40B4-BE49-F238E27FC236}">
                <a16:creationId xmlns:a16="http://schemas.microsoft.com/office/drawing/2014/main" id="{CD047BDF-C860-335E-3618-426F4E877C18}"/>
              </a:ext>
            </a:extLst>
          </p:cNvPr>
          <p:cNvGrpSpPr/>
          <p:nvPr/>
        </p:nvGrpSpPr>
        <p:grpSpPr>
          <a:xfrm>
            <a:off x="8509545" y="4521685"/>
            <a:ext cx="3609976" cy="1118922"/>
            <a:chOff x="8509545" y="4521685"/>
            <a:chExt cx="3609976" cy="111892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618F672-9CDC-65E9-ADEE-B3056466C379}"/>
                </a:ext>
              </a:extLst>
            </p:cNvPr>
            <p:cNvGrpSpPr/>
            <p:nvPr/>
          </p:nvGrpSpPr>
          <p:grpSpPr>
            <a:xfrm>
              <a:off x="8509545" y="4773019"/>
              <a:ext cx="3609975" cy="867588"/>
              <a:chOff x="8509545" y="4773019"/>
              <a:chExt cx="3609975" cy="86758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9E12350-AF8E-0612-7179-17CFB9307668}"/>
                  </a:ext>
                </a:extLst>
              </p:cNvPr>
              <p:cNvSpPr/>
              <p:nvPr/>
            </p:nvSpPr>
            <p:spPr>
              <a:xfrm>
                <a:off x="8509545" y="4773019"/>
                <a:ext cx="3609975" cy="86758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/>
                  <a:t>df</a:t>
                </a: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4310947-AF7E-C22E-09ED-C3923EEFC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256" y="4803172"/>
                <a:ext cx="2676525" cy="819150"/>
              </a:xfrm>
              <a:prstGeom prst="rect">
                <a:avLst/>
              </a:prstGeom>
            </p:spPr>
          </p:pic>
        </p:grpSp>
        <p:pic>
          <p:nvPicPr>
            <p:cNvPr id="108" name="Picture 2" descr="Download Free DATABASE PNG transparent background and clipart">
              <a:extLst>
                <a:ext uri="{FF2B5EF4-FFF2-40B4-BE49-F238E27FC236}">
                  <a16:creationId xmlns:a16="http://schemas.microsoft.com/office/drawing/2014/main" id="{0DBBCC12-5AC7-7AF0-D8DA-81745CA9B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5" r="17843" b="1809"/>
            <a:stretch/>
          </p:blipFill>
          <p:spPr bwMode="auto">
            <a:xfrm>
              <a:off x="11579521" y="4521685"/>
              <a:ext cx="540000" cy="84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Tabla Cantidad Resultados">
            <a:extLst>
              <a:ext uri="{FF2B5EF4-FFF2-40B4-BE49-F238E27FC236}">
                <a16:creationId xmlns:a16="http://schemas.microsoft.com/office/drawing/2014/main" id="{7C2DD3A2-8D7B-4337-7BC6-5E9A516F7FF7}"/>
              </a:ext>
            </a:extLst>
          </p:cNvPr>
          <p:cNvGrpSpPr/>
          <p:nvPr/>
        </p:nvGrpSpPr>
        <p:grpSpPr>
          <a:xfrm>
            <a:off x="8509545" y="5564132"/>
            <a:ext cx="3609976" cy="1108525"/>
            <a:chOff x="8509545" y="5564132"/>
            <a:chExt cx="3609976" cy="110852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FD0FD3B-157D-E2A0-8F88-D75DFEAF99CE}"/>
                </a:ext>
              </a:extLst>
            </p:cNvPr>
            <p:cNvGrpSpPr/>
            <p:nvPr/>
          </p:nvGrpSpPr>
          <p:grpSpPr>
            <a:xfrm>
              <a:off x="8509545" y="5832002"/>
              <a:ext cx="3609975" cy="840655"/>
              <a:chOff x="8559785" y="5832002"/>
              <a:chExt cx="3609975" cy="840655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8A47007-3199-A659-7144-34DEB2573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9785" y="5863032"/>
                <a:ext cx="3609975" cy="8096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41DA7C-9200-45C9-0C74-B32C35A6BFEE}"/>
                  </a:ext>
                </a:extLst>
              </p:cNvPr>
              <p:cNvSpPr/>
              <p:nvPr/>
            </p:nvSpPr>
            <p:spPr>
              <a:xfrm>
                <a:off x="8559785" y="5832002"/>
                <a:ext cx="3609975" cy="84065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/>
                  <a:t>df</a:t>
                </a:r>
              </a:p>
            </p:txBody>
          </p:sp>
        </p:grpSp>
        <p:pic>
          <p:nvPicPr>
            <p:cNvPr id="109" name="Picture 2" descr="Download Free DATABASE PNG transparent background and clipart">
              <a:extLst>
                <a:ext uri="{FF2B5EF4-FFF2-40B4-BE49-F238E27FC236}">
                  <a16:creationId xmlns:a16="http://schemas.microsoft.com/office/drawing/2014/main" id="{4E054511-5A24-8B9D-3E64-60E6BB31D8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5" r="17843" b="1809"/>
            <a:stretch/>
          </p:blipFill>
          <p:spPr bwMode="auto">
            <a:xfrm>
              <a:off x="11579521" y="5564132"/>
              <a:ext cx="540000" cy="84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1 App Venta Casas">
            <a:extLst>
              <a:ext uri="{FF2B5EF4-FFF2-40B4-BE49-F238E27FC236}">
                <a16:creationId xmlns:a16="http://schemas.microsoft.com/office/drawing/2014/main" id="{F5FDF951-96B6-44D1-0F8D-5CF337372589}"/>
              </a:ext>
            </a:extLst>
          </p:cNvPr>
          <p:cNvGrpSpPr/>
          <p:nvPr/>
        </p:nvGrpSpPr>
        <p:grpSpPr>
          <a:xfrm>
            <a:off x="205408" y="1399957"/>
            <a:ext cx="4412080" cy="5053464"/>
            <a:chOff x="205408" y="1399957"/>
            <a:chExt cx="4412080" cy="5053464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CA8C2AB-BB48-F943-A6F0-445E3D75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5408" y="1765586"/>
              <a:ext cx="4412080" cy="4687835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CD4D858-A3FF-5A59-2E42-EB3F741B5C31}"/>
                </a:ext>
              </a:extLst>
            </p:cNvPr>
            <p:cNvSpPr txBox="1"/>
            <p:nvPr/>
          </p:nvSpPr>
          <p:spPr>
            <a:xfrm>
              <a:off x="255074" y="1399957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Aplicación de Venta de Casas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D2D61D9-2E1E-1792-B53E-49A6B7F9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968" y="2414409"/>
              <a:ext cx="1500502" cy="71562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46672DA-1D1A-69B3-34A2-1F310C49D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5430" y="3089946"/>
              <a:ext cx="1591578" cy="60090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49C9BB1-2E48-58D3-B5B5-CCFDA8A2E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2650" y="3554077"/>
              <a:ext cx="1777138" cy="41815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70F322-D3F6-D243-9BAA-4A999D4F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1219" y="3869005"/>
              <a:ext cx="1260000" cy="93453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85F802D-659C-5643-2BBF-0036F6289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39499"/>
            <a:stretch/>
          </p:blipFill>
          <p:spPr>
            <a:xfrm>
              <a:off x="1111219" y="4780316"/>
              <a:ext cx="1260000" cy="565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070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Todo microservicio necesita data y parámetros para funcionar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  <a:stCxn id="31" idx="3"/>
            <a:endCxn id="85" idx="1"/>
          </p:cNvCxnSpPr>
          <p:nvPr/>
        </p:nvCxnSpPr>
        <p:spPr>
          <a:xfrm flipV="1">
            <a:off x="3988135" y="2793442"/>
            <a:ext cx="4429176" cy="951659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3D7422-CAD4-20AB-CAC4-F28BD8527E48}"/>
              </a:ext>
            </a:extLst>
          </p:cNvPr>
          <p:cNvCxnSpPr>
            <a:cxnSpLocks/>
            <a:stCxn id="31" idx="3"/>
            <a:endCxn id="84" idx="1"/>
          </p:cNvCxnSpPr>
          <p:nvPr/>
        </p:nvCxnSpPr>
        <p:spPr>
          <a:xfrm>
            <a:off x="3988135" y="3745101"/>
            <a:ext cx="4429176" cy="181975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6F9C906-ED0C-ACBE-927D-E6D1EA3C6EE3}"/>
              </a:ext>
            </a:extLst>
          </p:cNvPr>
          <p:cNvSpPr/>
          <p:nvPr/>
        </p:nvSpPr>
        <p:spPr>
          <a:xfrm>
            <a:off x="5498744" y="2052791"/>
            <a:ext cx="1892619" cy="8649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del servidor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 usuario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Password del usuario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de la BD</a:t>
            </a:r>
            <a:endParaRPr lang="en-US" sz="11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3635C80-E955-FFF7-AA25-458D953B4005}"/>
              </a:ext>
            </a:extLst>
          </p:cNvPr>
          <p:cNvSpPr/>
          <p:nvPr/>
        </p:nvSpPr>
        <p:spPr>
          <a:xfrm>
            <a:off x="5498744" y="5213657"/>
            <a:ext cx="1892619" cy="27073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URL del microservicio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C139239-2653-6157-4189-E55169AC238C}"/>
              </a:ext>
            </a:extLst>
          </p:cNvPr>
          <p:cNvSpPr/>
          <p:nvPr/>
        </p:nvSpPr>
        <p:spPr>
          <a:xfrm>
            <a:off x="2439467" y="5090373"/>
            <a:ext cx="2815821" cy="1692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Reglas de Negocio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Casas máximas a mostrar por Tipo de Cliente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para Búsquedas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Rango de Precios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Cantidad de dormitorios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de Log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Cantidad de Reintentos permitidos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Horario de Funcionamiento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F625AB-2FB3-7FD8-B4A3-061120ABB5A9}"/>
              </a:ext>
            </a:extLst>
          </p:cNvPr>
          <p:cNvGrpSpPr/>
          <p:nvPr/>
        </p:nvGrpSpPr>
        <p:grpSpPr>
          <a:xfrm>
            <a:off x="434291" y="1502572"/>
            <a:ext cx="3553844" cy="4019451"/>
            <a:chOff x="434291" y="1502572"/>
            <a:chExt cx="3553844" cy="401945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E2A533-194F-5345-685C-2AB36D1C0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291" y="1968179"/>
              <a:ext cx="3553844" cy="355384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8BCAC5-95B0-0AFF-19DB-A7A4C657700F}"/>
                </a:ext>
              </a:extLst>
            </p:cNvPr>
            <p:cNvSpPr txBox="1"/>
            <p:nvPr/>
          </p:nvSpPr>
          <p:spPr>
            <a:xfrm>
              <a:off x="589615" y="1502572"/>
              <a:ext cx="3243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Microservicio de Venta de Casas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5EA79B8F-A53F-0D80-A1B0-83999F46F6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311" y="4676283"/>
            <a:ext cx="1777138" cy="1777138"/>
          </a:xfrm>
          <a:prstGeom prst="rect">
            <a:avLst/>
          </a:prstGeom>
        </p:spPr>
      </p:pic>
      <p:pic>
        <p:nvPicPr>
          <p:cNvPr id="85" name="Picture 2" descr="Download Free DATABASE PNG transparent background and clipart">
            <a:extLst>
              <a:ext uri="{FF2B5EF4-FFF2-40B4-BE49-F238E27FC236}">
                <a16:creationId xmlns:a16="http://schemas.microsoft.com/office/drawing/2014/main" id="{7CD58010-94ED-B99C-CF8E-0DE38372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11" y="1896035"/>
            <a:ext cx="1800000" cy="17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FC6D03F-A6AC-2ABE-8EA2-46F0F6170D13}"/>
              </a:ext>
            </a:extLst>
          </p:cNvPr>
          <p:cNvSpPr txBox="1"/>
          <p:nvPr/>
        </p:nvSpPr>
        <p:spPr>
          <a:xfrm>
            <a:off x="8475379" y="1313368"/>
            <a:ext cx="16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Relación de Casas en Venta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AF337C-6399-ED2A-143E-52CAFF767C3E}"/>
              </a:ext>
            </a:extLst>
          </p:cNvPr>
          <p:cNvSpPr txBox="1"/>
          <p:nvPr/>
        </p:nvSpPr>
        <p:spPr>
          <a:xfrm>
            <a:off x="8206578" y="4019808"/>
            <a:ext cx="230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Microservicio de Envío de Correos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E869DAB-0D62-1E95-3D4D-2D7F26742704}"/>
              </a:ext>
            </a:extLst>
          </p:cNvPr>
          <p:cNvSpPr/>
          <p:nvPr/>
        </p:nvSpPr>
        <p:spPr>
          <a:xfrm>
            <a:off x="10016261" y="2191206"/>
            <a:ext cx="2102052" cy="47672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Data de Negocio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s-PE" sz="11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Lista de Casas a alquilar</a:t>
            </a:r>
          </a:p>
        </p:txBody>
      </p:sp>
    </p:spTree>
    <p:extLst>
      <p:ext uri="{BB962C8B-B14F-4D97-AF65-F5344CB8AC3E}">
        <p14:creationId xmlns:p14="http://schemas.microsoft.com/office/powerpoint/2010/main" val="264331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3" grpId="0" animBg="1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La data y los parámetros tienen diferentes propósitos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A1F222-A626-400F-C8BF-AE4ADD7B467E}"/>
              </a:ext>
            </a:extLst>
          </p:cNvPr>
          <p:cNvSpPr/>
          <p:nvPr/>
        </p:nvSpPr>
        <p:spPr>
          <a:xfrm>
            <a:off x="3880339" y="1090007"/>
            <a:ext cx="4431322" cy="569263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Separación de Data  y Parámetros</a:t>
            </a:r>
          </a:p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8" name="Box: Data Negocio">
            <a:extLst>
              <a:ext uri="{FF2B5EF4-FFF2-40B4-BE49-F238E27FC236}">
                <a16:creationId xmlns:a16="http://schemas.microsoft.com/office/drawing/2014/main" id="{4112A296-5984-E946-AEBD-41D4B5D1E049}"/>
              </a:ext>
            </a:extLst>
          </p:cNvPr>
          <p:cNvSpPr/>
          <p:nvPr/>
        </p:nvSpPr>
        <p:spPr>
          <a:xfrm>
            <a:off x="4278000" y="1729744"/>
            <a:ext cx="3636000" cy="1584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Data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PE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Ingresada y/o consultada por el usuario final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 mueve día a día</a:t>
            </a:r>
          </a:p>
          <a:p>
            <a:endParaRPr lang="es-PE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relación de casas disponibles</a:t>
            </a:r>
            <a:b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</a:b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grpSp>
        <p:nvGrpSpPr>
          <p:cNvPr id="1040" name="G1 Usuario Final">
            <a:extLst>
              <a:ext uri="{FF2B5EF4-FFF2-40B4-BE49-F238E27FC236}">
                <a16:creationId xmlns:a16="http://schemas.microsoft.com/office/drawing/2014/main" id="{35FD3490-1630-5CFA-BAEF-657F612E0213}"/>
              </a:ext>
            </a:extLst>
          </p:cNvPr>
          <p:cNvGrpSpPr/>
          <p:nvPr/>
        </p:nvGrpSpPr>
        <p:grpSpPr>
          <a:xfrm>
            <a:off x="107287" y="2521744"/>
            <a:ext cx="4170713" cy="2725561"/>
            <a:chOff x="107287" y="2521744"/>
            <a:chExt cx="4170713" cy="27255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13154A5-B010-E34F-63D3-EBC69DF6E665}"/>
                </a:ext>
              </a:extLst>
            </p:cNvPr>
            <p:cNvGrpSpPr/>
            <p:nvPr/>
          </p:nvGrpSpPr>
          <p:grpSpPr>
            <a:xfrm>
              <a:off x="107287" y="3150281"/>
              <a:ext cx="1698171" cy="2097024"/>
              <a:chOff x="761630" y="3174442"/>
              <a:chExt cx="1698171" cy="209702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275C236-3E1D-05E6-08E9-8F8CB6B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630" y="3174442"/>
                <a:ext cx="1698171" cy="169817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F1F36-ADB5-6887-B530-0F6992635823}"/>
                  </a:ext>
                </a:extLst>
              </p:cNvPr>
              <p:cNvSpPr txBox="1"/>
              <p:nvPr/>
            </p:nvSpPr>
            <p:spPr>
              <a:xfrm>
                <a:off x="884395" y="4902134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Usuario Final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062527-829A-AAB5-A66A-5010128C57F0}"/>
                </a:ext>
              </a:extLst>
            </p:cNvPr>
            <p:cNvCxnSpPr>
              <a:cxnSpLocks/>
              <a:stCxn id="21" idx="3"/>
              <a:endCxn id="18" idx="1"/>
            </p:cNvCxnSpPr>
            <p:nvPr/>
          </p:nvCxnSpPr>
          <p:spPr>
            <a:xfrm flipV="1">
              <a:off x="1805458" y="2521744"/>
              <a:ext cx="2472542" cy="1477623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1305024-D7AB-9C61-BC29-A8358BC1A5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47315" y="3357690"/>
              <a:ext cx="884639" cy="939929"/>
              <a:chOff x="205408" y="1765586"/>
              <a:chExt cx="4412080" cy="4687835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328FF12-5290-921A-C48E-6E97AE108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08" y="1765586"/>
                <a:ext cx="4412080" cy="468783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8DD5D94C-E1B8-D117-F25D-EFFCF952F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68" y="2414409"/>
                <a:ext cx="1500502" cy="71562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9BDE355-EC51-793F-813F-33A163C34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430" y="3089946"/>
                <a:ext cx="1591578" cy="600902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F364590-8DBD-AE09-E671-8D571F7B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50" y="3554077"/>
                <a:ext cx="1777138" cy="41815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FD708A3-CD76-A4E8-3193-00496D4CB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219" y="3869005"/>
                <a:ext cx="1260000" cy="93453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B373F582-E218-284D-4D69-964D97535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9499"/>
              <a:stretch/>
            </p:blipFill>
            <p:spPr>
              <a:xfrm>
                <a:off x="1111219" y="4780316"/>
                <a:ext cx="1260000" cy="565408"/>
              </a:xfrm>
              <a:prstGeom prst="rect">
                <a:avLst/>
              </a:prstGeom>
            </p:spPr>
          </p:pic>
        </p:grpSp>
      </p:grpSp>
      <p:sp>
        <p:nvSpPr>
          <p:cNvPr id="1027" name="Box: Parámetros Funcionales">
            <a:extLst>
              <a:ext uri="{FF2B5EF4-FFF2-40B4-BE49-F238E27FC236}">
                <a16:creationId xmlns:a16="http://schemas.microsoft.com/office/drawing/2014/main" id="{EB51D109-41CD-179A-7B7F-3FD8501E1407}"/>
              </a:ext>
            </a:extLst>
          </p:cNvPr>
          <p:cNvSpPr/>
          <p:nvPr/>
        </p:nvSpPr>
        <p:spPr>
          <a:xfrm>
            <a:off x="4278000" y="3406793"/>
            <a:ext cx="3636000" cy="158400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Funcionales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Configuración aplicable al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 se mueve con frecuencia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cantidad de resultados por tipos de cliente</a:t>
            </a:r>
          </a:p>
        </p:txBody>
      </p:sp>
      <p:sp>
        <p:nvSpPr>
          <p:cNvPr id="1029" name="Box: Parámetros Técnicos">
            <a:extLst>
              <a:ext uri="{FF2B5EF4-FFF2-40B4-BE49-F238E27FC236}">
                <a16:creationId xmlns:a16="http://schemas.microsoft.com/office/drawing/2014/main" id="{2EA92D9B-9462-D5A0-B475-99CF0E2CD5C9}"/>
              </a:ext>
            </a:extLst>
          </p:cNvPr>
          <p:cNvSpPr/>
          <p:nvPr/>
        </p:nvSpPr>
        <p:spPr>
          <a:xfrm>
            <a:off x="4278000" y="5083842"/>
            <a:ext cx="3636000" cy="1584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Técnicos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Configuración interna de la aplicación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 se mueve con frecuencia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URL de un microservicio, el password de la BD</a:t>
            </a:r>
          </a:p>
          <a:p>
            <a:pPr algn="ctr"/>
            <a:endParaRPr lang="es-PE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algn="ctr"/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grpSp>
        <p:nvGrpSpPr>
          <p:cNvPr id="1042" name="G3 Seguridad">
            <a:extLst>
              <a:ext uri="{FF2B5EF4-FFF2-40B4-BE49-F238E27FC236}">
                <a16:creationId xmlns:a16="http://schemas.microsoft.com/office/drawing/2014/main" id="{E737A196-E2F9-F039-BC68-9FBE5D23E9F5}"/>
              </a:ext>
            </a:extLst>
          </p:cNvPr>
          <p:cNvGrpSpPr/>
          <p:nvPr/>
        </p:nvGrpSpPr>
        <p:grpSpPr>
          <a:xfrm>
            <a:off x="7926569" y="3215655"/>
            <a:ext cx="4369142" cy="2461265"/>
            <a:chOff x="7926569" y="3215655"/>
            <a:chExt cx="4369142" cy="246126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8802B1-00DD-1B45-C6FB-2CF88C9D2972}"/>
                </a:ext>
              </a:extLst>
            </p:cNvPr>
            <p:cNvGrpSpPr/>
            <p:nvPr/>
          </p:nvGrpSpPr>
          <p:grpSpPr>
            <a:xfrm>
              <a:off x="9642421" y="3215655"/>
              <a:ext cx="2653290" cy="1542583"/>
              <a:chOff x="9642421" y="3215655"/>
              <a:chExt cx="2653290" cy="154258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4AEC0D8-2157-CEA3-90A5-74078EAB3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10357066" y="3215655"/>
                <a:ext cx="1224000" cy="1224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B1CEBC-69F5-0677-3D9B-F32EDC50334D}"/>
                  </a:ext>
                </a:extLst>
              </p:cNvPr>
              <p:cNvSpPr txBox="1"/>
              <p:nvPr/>
            </p:nvSpPr>
            <p:spPr>
              <a:xfrm>
                <a:off x="9642421" y="4388906"/>
                <a:ext cx="2653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Seguridad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8302662-E254-44B8-363F-F02BB1857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6569" y="4198793"/>
              <a:ext cx="2288123" cy="1478127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D10ACDA0-A709-6B0E-351A-3E5A50D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919813" y="3797383"/>
              <a:ext cx="829102" cy="829102"/>
            </a:xfrm>
            <a:prstGeom prst="rect">
              <a:avLst/>
            </a:prstGeom>
          </p:spPr>
        </p:pic>
      </p:grpSp>
      <p:grpSp>
        <p:nvGrpSpPr>
          <p:cNvPr id="1043" name="G4 Desarrollador">
            <a:extLst>
              <a:ext uri="{FF2B5EF4-FFF2-40B4-BE49-F238E27FC236}">
                <a16:creationId xmlns:a16="http://schemas.microsoft.com/office/drawing/2014/main" id="{AB7C6FB0-5BF1-55AD-36BF-51804EC583C1}"/>
              </a:ext>
            </a:extLst>
          </p:cNvPr>
          <p:cNvGrpSpPr/>
          <p:nvPr/>
        </p:nvGrpSpPr>
        <p:grpSpPr>
          <a:xfrm>
            <a:off x="7926569" y="5066859"/>
            <a:ext cx="3796869" cy="1697364"/>
            <a:chOff x="7926569" y="5066859"/>
            <a:chExt cx="3796869" cy="16973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1CB46DA-DB13-FA0B-26FC-674E6A8A9F0C}"/>
                </a:ext>
              </a:extLst>
            </p:cNvPr>
            <p:cNvGrpSpPr/>
            <p:nvPr/>
          </p:nvGrpSpPr>
          <p:grpSpPr>
            <a:xfrm>
              <a:off x="10214692" y="5066859"/>
              <a:ext cx="1508746" cy="1697364"/>
              <a:chOff x="10214692" y="5066859"/>
              <a:chExt cx="1508746" cy="169736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1EE3375-D093-4D16-6E11-DF5D11C40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7066" y="5066859"/>
                <a:ext cx="1224000" cy="142752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4543C3-7769-6AB0-D54E-08A33E41C0D8}"/>
                  </a:ext>
                </a:extLst>
              </p:cNvPr>
              <p:cNvSpPr txBox="1"/>
              <p:nvPr/>
            </p:nvSpPr>
            <p:spPr>
              <a:xfrm>
                <a:off x="10214692" y="6394891"/>
                <a:ext cx="1508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Desarrollador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FF5F11-55FE-E771-8BF5-73BBEAC0E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6569" y="5767993"/>
              <a:ext cx="2288123" cy="391647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6" name="Picture 12" descr="Recursos de mi &quot;Curso Avanzado de Bash Shell Script y AWK&quot; por @asanzdiego">
              <a:extLst>
                <a:ext uri="{FF2B5EF4-FFF2-40B4-BE49-F238E27FC236}">
                  <a16:creationId xmlns:a16="http://schemas.microsoft.com/office/drawing/2014/main" id="{8320D716-232B-32E0-F9CE-41564B6AF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0000">
              <a:off x="8989353" y="5244561"/>
              <a:ext cx="690021" cy="66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G2 Dueño Negocio">
            <a:extLst>
              <a:ext uri="{FF2B5EF4-FFF2-40B4-BE49-F238E27FC236}">
                <a16:creationId xmlns:a16="http://schemas.microsoft.com/office/drawing/2014/main" id="{29514AC0-4798-7EC1-35A4-5A4011733833}"/>
              </a:ext>
            </a:extLst>
          </p:cNvPr>
          <p:cNvGrpSpPr/>
          <p:nvPr/>
        </p:nvGrpSpPr>
        <p:grpSpPr>
          <a:xfrm>
            <a:off x="7914000" y="1181080"/>
            <a:ext cx="4057103" cy="1826665"/>
            <a:chOff x="7914000" y="1181080"/>
            <a:chExt cx="4057103" cy="18266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A27CEF-DA50-3E38-F3D7-F721EEC5D30D}"/>
                </a:ext>
              </a:extLst>
            </p:cNvPr>
            <p:cNvGrpSpPr/>
            <p:nvPr/>
          </p:nvGrpSpPr>
          <p:grpSpPr>
            <a:xfrm>
              <a:off x="9967028" y="1181080"/>
              <a:ext cx="2004075" cy="1826665"/>
              <a:chOff x="9967028" y="1181080"/>
              <a:chExt cx="2004075" cy="1826665"/>
            </a:xfrm>
          </p:grpSpPr>
          <p:pic>
            <p:nvPicPr>
              <p:cNvPr id="1026" name="Picture 2" descr="Person Icon Png - Politician Clipart Png, Transparent Png - kindpng">
                <a:extLst>
                  <a:ext uri="{FF2B5EF4-FFF2-40B4-BE49-F238E27FC236}">
                    <a16:creationId xmlns:a16="http://schemas.microsoft.com/office/drawing/2014/main" id="{B9B334E8-A95F-5E39-8F1C-B612287D8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7066" y="1181080"/>
                <a:ext cx="1224000" cy="153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8B9C9D-2A73-87CC-763F-CC766CEE4F63}"/>
                  </a:ext>
                </a:extLst>
              </p:cNvPr>
              <p:cNvSpPr txBox="1"/>
              <p:nvPr/>
            </p:nvSpPr>
            <p:spPr>
              <a:xfrm>
                <a:off x="9967028" y="2638413"/>
                <a:ext cx="2004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Dueño del Negocio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5E8F54-E3B7-DD58-BCD9-3FF62054B524}"/>
                </a:ext>
              </a:extLst>
            </p:cNvPr>
            <p:cNvCxnSpPr>
              <a:cxnSpLocks/>
              <a:stCxn id="1026" idx="1"/>
              <a:endCxn id="18" idx="3"/>
            </p:cNvCxnSpPr>
            <p:nvPr/>
          </p:nvCxnSpPr>
          <p:spPr>
            <a:xfrm flipH="1">
              <a:off x="7914000" y="1946080"/>
              <a:ext cx="2443066" cy="575664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5" name="Flecha Dueño a PF">
            <a:extLst>
              <a:ext uri="{FF2B5EF4-FFF2-40B4-BE49-F238E27FC236}">
                <a16:creationId xmlns:a16="http://schemas.microsoft.com/office/drawing/2014/main" id="{0545E077-E3D1-E00A-6EEE-437508EE0C4A}"/>
              </a:ext>
            </a:extLst>
          </p:cNvPr>
          <p:cNvGrpSpPr/>
          <p:nvPr/>
        </p:nvGrpSpPr>
        <p:grpSpPr>
          <a:xfrm>
            <a:off x="7914000" y="1946080"/>
            <a:ext cx="2443066" cy="2252713"/>
            <a:chOff x="7914000" y="1946080"/>
            <a:chExt cx="2443066" cy="2252713"/>
          </a:xfrm>
        </p:grpSpPr>
        <p:cxnSp>
          <p:nvCxnSpPr>
            <p:cNvPr id="39" name="Flecha Dueño a PF">
              <a:extLst>
                <a:ext uri="{FF2B5EF4-FFF2-40B4-BE49-F238E27FC236}">
                  <a16:creationId xmlns:a16="http://schemas.microsoft.com/office/drawing/2014/main" id="{3ABF83B8-B8B3-0DD5-FFB6-887D5BA76BE3}"/>
                </a:ext>
              </a:extLst>
            </p:cNvPr>
            <p:cNvCxnSpPr>
              <a:cxnSpLocks/>
              <a:stCxn id="1026" idx="1"/>
            </p:cNvCxnSpPr>
            <p:nvPr/>
          </p:nvCxnSpPr>
          <p:spPr>
            <a:xfrm flipH="1">
              <a:off x="7914000" y="1946080"/>
              <a:ext cx="2443066" cy="2252713"/>
            </a:xfrm>
            <a:prstGeom prst="straightConnector1">
              <a:avLst/>
            </a:prstGeom>
            <a:ln w="38100" cap="flat" cmpd="sng">
              <a:gradFill flip="none" rotWithShape="1">
                <a:gsLst>
                  <a:gs pos="99000">
                    <a:srgbClr val="001233"/>
                  </a:gs>
                  <a:gs pos="46000">
                    <a:srgbClr val="001845"/>
                  </a:gs>
                  <a:gs pos="0">
                    <a:srgbClr val="023E7D"/>
                  </a:gs>
                </a:gsLst>
                <a:lin ang="2700000" scaled="1"/>
                <a:tileRect/>
              </a:gradFill>
              <a:bevel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D7A4A2B2-1F02-33B7-7EAC-2CA77C02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797536" y="2541984"/>
              <a:ext cx="1073655" cy="96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8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27" grpId="0" animBg="1"/>
      <p:bldP spid="10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Ubicación de los parámetros y su gobierno según ambiente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grpSp>
        <p:nvGrpSpPr>
          <p:cNvPr id="2083" name="01 Torres Ambientes">
            <a:extLst>
              <a:ext uri="{FF2B5EF4-FFF2-40B4-BE49-F238E27FC236}">
                <a16:creationId xmlns:a16="http://schemas.microsoft.com/office/drawing/2014/main" id="{1B1AD51B-BA70-5C20-92DA-D84881B54C5E}"/>
              </a:ext>
            </a:extLst>
          </p:cNvPr>
          <p:cNvGrpSpPr/>
          <p:nvPr/>
        </p:nvGrpSpPr>
        <p:grpSpPr>
          <a:xfrm>
            <a:off x="5920869" y="1090006"/>
            <a:ext cx="6120780" cy="5691600"/>
            <a:chOff x="5920869" y="1090006"/>
            <a:chExt cx="6120780" cy="56916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D3B359C-C60D-56F1-9FDE-4B23DEABA424}"/>
                </a:ext>
              </a:extLst>
            </p:cNvPr>
            <p:cNvSpPr/>
            <p:nvPr/>
          </p:nvSpPr>
          <p:spPr>
            <a:xfrm>
              <a:off x="10097649" y="1090006"/>
              <a:ext cx="1944000" cy="5691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C0B8FF"/>
                </a:gs>
                <a:gs pos="100000">
                  <a:srgbClr val="8070FE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Producción</a:t>
              </a:r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D21E657-05EF-BC40-F1FE-8D31F1452944}"/>
                </a:ext>
              </a:extLst>
            </p:cNvPr>
            <p:cNvSpPr/>
            <p:nvPr/>
          </p:nvSpPr>
          <p:spPr>
            <a:xfrm>
              <a:off x="8009258" y="1090006"/>
              <a:ext cx="1944000" cy="5691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C0B8FF"/>
                </a:gs>
                <a:gs pos="100000">
                  <a:srgbClr val="8070FE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Pruebas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6B6EF8C-4FF8-2EE9-F0F2-10704926EA2C}"/>
                </a:ext>
              </a:extLst>
            </p:cNvPr>
            <p:cNvSpPr/>
            <p:nvPr/>
          </p:nvSpPr>
          <p:spPr>
            <a:xfrm>
              <a:off x="5920869" y="1090006"/>
              <a:ext cx="1944000" cy="5691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C0B8FF"/>
                </a:gs>
                <a:gs pos="100000">
                  <a:srgbClr val="8070FE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Desarrollo</a:t>
              </a:r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2087" name="SepDataParam">
            <a:extLst>
              <a:ext uri="{FF2B5EF4-FFF2-40B4-BE49-F238E27FC236}">
                <a16:creationId xmlns:a16="http://schemas.microsoft.com/office/drawing/2014/main" id="{36DF13A7-D6A2-4EF3-B283-A7C126914924}"/>
              </a:ext>
            </a:extLst>
          </p:cNvPr>
          <p:cNvGrpSpPr/>
          <p:nvPr/>
        </p:nvGrpSpPr>
        <p:grpSpPr>
          <a:xfrm>
            <a:off x="72015" y="1090007"/>
            <a:ext cx="4431322" cy="5692630"/>
            <a:chOff x="72015" y="1090007"/>
            <a:chExt cx="4431322" cy="569263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DA1F222-A626-400F-C8BF-AE4ADD7B467E}"/>
                </a:ext>
              </a:extLst>
            </p:cNvPr>
            <p:cNvSpPr/>
            <p:nvPr/>
          </p:nvSpPr>
          <p:spPr>
            <a:xfrm>
              <a:off x="72015" y="1090007"/>
              <a:ext cx="4431322" cy="569263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EA381"/>
                </a:gs>
                <a:gs pos="100000">
                  <a:srgbClr val="FC4703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Separación de Data  y Parámetros</a:t>
              </a:r>
            </a:p>
            <a:p>
              <a:pPr algn="ctr"/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112A296-5984-E946-AEBD-41D4B5D1E049}"/>
                </a:ext>
              </a:extLst>
            </p:cNvPr>
            <p:cNvSpPr/>
            <p:nvPr/>
          </p:nvSpPr>
          <p:spPr>
            <a:xfrm>
              <a:off x="469676" y="1729744"/>
              <a:ext cx="3636000" cy="15840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F5DB83"/>
                </a:gs>
                <a:gs pos="100000">
                  <a:srgbClr val="EAB606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 b="1" u="sng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Data de Negocio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Ingresada y/o consultada por el usuario final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Se mueve día a día</a:t>
              </a:r>
            </a:p>
            <a:p>
              <a:endPara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Ejemplo:</a:t>
              </a:r>
            </a:p>
            <a:p>
              <a:r>
                <a:rPr lang="es-PE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La relación de casas disponibles</a:t>
              </a:r>
              <a:br>
                <a:rPr lang="es-PE" sz="20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</a:br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44747B-ED83-8377-327E-5998789DA87F}"/>
                </a:ext>
              </a:extLst>
            </p:cNvPr>
            <p:cNvSpPr/>
            <p:nvPr/>
          </p:nvSpPr>
          <p:spPr>
            <a:xfrm>
              <a:off x="469676" y="3406793"/>
              <a:ext cx="3636000" cy="1584000"/>
            </a:xfrm>
            <a:prstGeom prst="roundRect">
              <a:avLst/>
            </a:prstGeom>
            <a:gradFill flip="none" rotWithShape="1">
              <a:gsLst>
                <a:gs pos="15000">
                  <a:srgbClr val="AAC19A"/>
                </a:gs>
                <a:gs pos="0">
                  <a:schemeClr val="bg1"/>
                </a:gs>
                <a:gs pos="100000">
                  <a:schemeClr val="accent6">
                    <a:lumMod val="75000"/>
                  </a:schemeClr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 b="1" u="sng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Parámetros Funcionales</a:t>
              </a:r>
            </a:p>
            <a:p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Configuración aplicable al Negocio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No se mueve con frecuencia</a:t>
              </a:r>
            </a:p>
            <a:p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Ejemplo:</a:t>
              </a:r>
            </a:p>
            <a:p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La cantidad de resultados por tipos de cliente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F7CC01C-9106-4A3D-FD65-6D75A0F2BFB9}"/>
                </a:ext>
              </a:extLst>
            </p:cNvPr>
            <p:cNvSpPr/>
            <p:nvPr/>
          </p:nvSpPr>
          <p:spPr>
            <a:xfrm>
              <a:off x="469676" y="5083842"/>
              <a:ext cx="3636000" cy="15840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rgbClr val="C0B8FF"/>
                </a:gs>
                <a:gs pos="100000">
                  <a:srgbClr val="8070FE"/>
                </a:gs>
              </a:gsLst>
              <a:path path="rect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 b="1" u="sng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Parámetros Técnicos</a:t>
              </a:r>
            </a:p>
            <a:p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Configuración interna de la aplicación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No se mueve con frecuencia</a:t>
              </a:r>
            </a:p>
            <a:p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Ejemplo:</a:t>
              </a:r>
            </a:p>
            <a:p>
              <a:r>
                <a:rPr lang="en-US" sz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rinda" panose="020B0502040204020203" pitchFamily="34" charset="0"/>
                </a:rPr>
                <a:t>La URL de un microservicio, el password de la BD</a:t>
              </a:r>
            </a:p>
            <a:p>
              <a:pPr algn="ctr"/>
              <a:endPara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  <a:p>
              <a:pPr algn="ctr"/>
              <a:endPara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</p:grpSp>
      <p:cxnSp>
        <p:nvCxnSpPr>
          <p:cNvPr id="13" name="06 Flecha Usr1 ParamFunc BD">
            <a:extLst>
              <a:ext uri="{FF2B5EF4-FFF2-40B4-BE49-F238E27FC236}">
                <a16:creationId xmlns:a16="http://schemas.microsoft.com/office/drawing/2014/main" id="{37E64A08-0FBD-9926-B36E-F90C3212FBE2}"/>
              </a:ext>
            </a:extLst>
          </p:cNvPr>
          <p:cNvCxnSpPr>
            <a:cxnSpLocks/>
            <a:stCxn id="1087" idx="3"/>
            <a:endCxn id="2057" idx="1"/>
          </p:cNvCxnSpPr>
          <p:nvPr/>
        </p:nvCxnSpPr>
        <p:spPr>
          <a:xfrm flipV="1">
            <a:off x="4264068" y="2575460"/>
            <a:ext cx="1586293" cy="125512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04 Flecha Usr1 DataNegocio BD">
            <a:extLst>
              <a:ext uri="{FF2B5EF4-FFF2-40B4-BE49-F238E27FC236}">
                <a16:creationId xmlns:a16="http://schemas.microsoft.com/office/drawing/2014/main" id="{12C77F34-54E6-9DA5-7534-45D0FA6AFEBA}"/>
              </a:ext>
            </a:extLst>
          </p:cNvPr>
          <p:cNvCxnSpPr>
            <a:cxnSpLocks/>
            <a:stCxn id="1086" idx="3"/>
            <a:endCxn id="2057" idx="1"/>
          </p:cNvCxnSpPr>
          <p:nvPr/>
        </p:nvCxnSpPr>
        <p:spPr>
          <a:xfrm>
            <a:off x="4264068" y="2531686"/>
            <a:ext cx="1586293" cy="43774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08 Flecha Usr3 ParamFunc YAML">
            <a:extLst>
              <a:ext uri="{FF2B5EF4-FFF2-40B4-BE49-F238E27FC236}">
                <a16:creationId xmlns:a16="http://schemas.microsoft.com/office/drawing/2014/main" id="{EFB7921E-002B-9DC0-05EF-3D459B504584}"/>
              </a:ext>
            </a:extLst>
          </p:cNvPr>
          <p:cNvCxnSpPr>
            <a:cxnSpLocks/>
            <a:stCxn id="1047" idx="3"/>
            <a:endCxn id="2059" idx="1"/>
          </p:cNvCxnSpPr>
          <p:nvPr/>
        </p:nvCxnSpPr>
        <p:spPr>
          <a:xfrm>
            <a:off x="4264068" y="4663445"/>
            <a:ext cx="1586293" cy="116878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prstDash val="sysDot"/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11 Flecha Usr2 ParamTecn Vault">
            <a:extLst>
              <a:ext uri="{FF2B5EF4-FFF2-40B4-BE49-F238E27FC236}">
                <a16:creationId xmlns:a16="http://schemas.microsoft.com/office/drawing/2014/main" id="{1A66ECDE-6B7F-F57A-BED2-145F67611718}"/>
              </a:ext>
            </a:extLst>
          </p:cNvPr>
          <p:cNvCxnSpPr>
            <a:cxnSpLocks/>
            <a:stCxn id="5" idx="3"/>
            <a:endCxn id="2055" idx="1"/>
          </p:cNvCxnSpPr>
          <p:nvPr/>
        </p:nvCxnSpPr>
        <p:spPr>
          <a:xfrm flipV="1">
            <a:off x="4300068" y="4164194"/>
            <a:ext cx="1550293" cy="1387152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12 Flecha Usr3 ParamFunc Vault">
            <a:extLst>
              <a:ext uri="{FF2B5EF4-FFF2-40B4-BE49-F238E27FC236}">
                <a16:creationId xmlns:a16="http://schemas.microsoft.com/office/drawing/2014/main" id="{DF231F90-6850-DF69-E91A-52E13B40C279}"/>
              </a:ext>
            </a:extLst>
          </p:cNvPr>
          <p:cNvCxnSpPr>
            <a:cxnSpLocks/>
            <a:stCxn id="1046" idx="3"/>
            <a:endCxn id="2059" idx="1"/>
          </p:cNvCxnSpPr>
          <p:nvPr/>
        </p:nvCxnSpPr>
        <p:spPr>
          <a:xfrm flipV="1">
            <a:off x="4264068" y="5832225"/>
            <a:ext cx="1586293" cy="45571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82" name="09 ParamTecn Vault YAML">
            <a:extLst>
              <a:ext uri="{FF2B5EF4-FFF2-40B4-BE49-F238E27FC236}">
                <a16:creationId xmlns:a16="http://schemas.microsoft.com/office/drawing/2014/main" id="{91A37B20-AAB3-AD11-07A2-CFD0D8B15AD3}"/>
              </a:ext>
            </a:extLst>
          </p:cNvPr>
          <p:cNvGrpSpPr/>
          <p:nvPr/>
        </p:nvGrpSpPr>
        <p:grpSpPr>
          <a:xfrm>
            <a:off x="3796068" y="5308567"/>
            <a:ext cx="504000" cy="1215974"/>
            <a:chOff x="3796068" y="5308567"/>
            <a:chExt cx="504000" cy="1215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8C8882-8FAD-6CFE-9DB3-2C6BDA5A7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6786" t="6230" r="2700" b="6566"/>
            <a:stretch/>
          </p:blipFill>
          <p:spPr>
            <a:xfrm>
              <a:off x="3796068" y="5308567"/>
              <a:ext cx="504000" cy="485558"/>
            </a:xfrm>
            <a:prstGeom prst="rect">
              <a:avLst/>
            </a:prstGeom>
          </p:spPr>
        </p:pic>
        <p:pic>
          <p:nvPicPr>
            <p:cNvPr id="1046" name="Picture 10" descr="Getting Started with YAML">
              <a:extLst>
                <a:ext uri="{FF2B5EF4-FFF2-40B4-BE49-F238E27FC236}">
                  <a16:creationId xmlns:a16="http://schemas.microsoft.com/office/drawing/2014/main" id="{19B5C941-994B-8EB1-289A-95502D0D9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3832068" y="6051338"/>
              <a:ext cx="432000" cy="47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6" name="02 DataNegocio BD" descr="Download Free DATABASE PNG transparent background and clipart">
            <a:extLst>
              <a:ext uri="{FF2B5EF4-FFF2-40B4-BE49-F238E27FC236}">
                <a16:creationId xmlns:a16="http://schemas.microsoft.com/office/drawing/2014/main" id="{E5DECD1B-F879-071D-4132-078DBE55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r="17843" b="1809"/>
          <a:stretch/>
        </p:blipFill>
        <p:spPr bwMode="auto">
          <a:xfrm>
            <a:off x="3832068" y="2195100"/>
            <a:ext cx="432000" cy="6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1" name="05 ParamFunc BD YAML">
            <a:extLst>
              <a:ext uri="{FF2B5EF4-FFF2-40B4-BE49-F238E27FC236}">
                <a16:creationId xmlns:a16="http://schemas.microsoft.com/office/drawing/2014/main" id="{C0B63B04-4CE5-B80E-F30A-FA9F19D5AD9B}"/>
              </a:ext>
            </a:extLst>
          </p:cNvPr>
          <p:cNvGrpSpPr/>
          <p:nvPr/>
        </p:nvGrpSpPr>
        <p:grpSpPr>
          <a:xfrm>
            <a:off x="3832068" y="3493999"/>
            <a:ext cx="432000" cy="1406047"/>
            <a:chOff x="3832068" y="3493999"/>
            <a:chExt cx="432000" cy="1406047"/>
          </a:xfrm>
        </p:grpSpPr>
        <p:pic>
          <p:nvPicPr>
            <p:cNvPr id="1047" name="Picture 10" descr="Getting Started with YAML">
              <a:extLst>
                <a:ext uri="{FF2B5EF4-FFF2-40B4-BE49-F238E27FC236}">
                  <a16:creationId xmlns:a16="http://schemas.microsoft.com/office/drawing/2014/main" id="{24C2490A-0DE5-0E81-5DC0-4FF8A2B81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3" t="18833" r="34146" b="19292"/>
            <a:stretch/>
          </p:blipFill>
          <p:spPr bwMode="auto">
            <a:xfrm>
              <a:off x="3832068" y="4426843"/>
              <a:ext cx="432000" cy="47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7" name="Picture 2" descr="Download Free DATABASE PNG transparent background and clipart">
              <a:extLst>
                <a:ext uri="{FF2B5EF4-FFF2-40B4-BE49-F238E27FC236}">
                  <a16:creationId xmlns:a16="http://schemas.microsoft.com/office/drawing/2014/main" id="{3CE0E793-CD91-9B66-D8D3-0B4FBD159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5" r="17843" b="1809"/>
            <a:stretch/>
          </p:blipFill>
          <p:spPr bwMode="auto">
            <a:xfrm>
              <a:off x="3832068" y="3493999"/>
              <a:ext cx="432000" cy="67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6" name="10 Usr2">
            <a:extLst>
              <a:ext uri="{FF2B5EF4-FFF2-40B4-BE49-F238E27FC236}">
                <a16:creationId xmlns:a16="http://schemas.microsoft.com/office/drawing/2014/main" id="{4DEA63CE-C39F-0A97-AB2B-B2D4FFA81061}"/>
              </a:ext>
            </a:extLst>
          </p:cNvPr>
          <p:cNvGrpSpPr/>
          <p:nvPr/>
        </p:nvGrpSpPr>
        <p:grpSpPr>
          <a:xfrm>
            <a:off x="5850361" y="3574856"/>
            <a:ext cx="6261796" cy="1184291"/>
            <a:chOff x="5850361" y="3574856"/>
            <a:chExt cx="6261796" cy="1184291"/>
          </a:xfrm>
        </p:grpSpPr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EFAAFB6C-D946-D1B9-5058-551EB015023A}"/>
                </a:ext>
              </a:extLst>
            </p:cNvPr>
            <p:cNvGrpSpPr/>
            <p:nvPr/>
          </p:nvGrpSpPr>
          <p:grpSpPr>
            <a:xfrm>
              <a:off x="6395778" y="3638439"/>
              <a:ext cx="994183" cy="1120708"/>
              <a:chOff x="6713693" y="3638439"/>
              <a:chExt cx="994183" cy="1120708"/>
            </a:xfrm>
          </p:grpSpPr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C58C4CE9-C03C-A270-62B4-BA0022DC4EC6}"/>
                  </a:ext>
                </a:extLst>
              </p:cNvPr>
              <p:cNvSpPr txBox="1"/>
              <p:nvPr/>
            </p:nvSpPr>
            <p:spPr>
              <a:xfrm>
                <a:off x="6713693" y="4497537"/>
                <a:ext cx="9941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Desarrollador</a:t>
                </a:r>
              </a:p>
            </p:txBody>
          </p:sp>
          <p:pic>
            <p:nvPicPr>
              <p:cNvPr id="1056" name="Picture 1055">
                <a:extLst>
                  <a:ext uri="{FF2B5EF4-FFF2-40B4-BE49-F238E27FC236}">
                    <a16:creationId xmlns:a16="http://schemas.microsoft.com/office/drawing/2014/main" id="{90F87FAC-7B13-7977-E3A5-A848680A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96784" y="3638439"/>
                <a:ext cx="828000" cy="965679"/>
              </a:xfrm>
              <a:prstGeom prst="rect">
                <a:avLst/>
              </a:prstGeom>
            </p:spPr>
          </p:pic>
        </p:grp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42E8253A-1902-BA02-915A-1A49CE6E7510}"/>
                </a:ext>
              </a:extLst>
            </p:cNvPr>
            <p:cNvGrpSpPr/>
            <p:nvPr/>
          </p:nvGrpSpPr>
          <p:grpSpPr>
            <a:xfrm>
              <a:off x="8133109" y="3638439"/>
              <a:ext cx="1696298" cy="1120708"/>
              <a:chOff x="8736295" y="3638439"/>
              <a:chExt cx="1696298" cy="1120708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B2014F18-B38A-33DA-4DFF-AE028BB4B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170443" y="3638439"/>
                <a:ext cx="828000" cy="828000"/>
              </a:xfrm>
              <a:prstGeom prst="rect">
                <a:avLst/>
              </a:prstGeom>
            </p:spPr>
          </p:pic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E6877189-A74C-EF98-B29F-5F8C4FC7613A}"/>
                  </a:ext>
                </a:extLst>
              </p:cNvPr>
              <p:cNvSpPr txBox="1"/>
              <p:nvPr/>
            </p:nvSpPr>
            <p:spPr>
              <a:xfrm>
                <a:off x="8736295" y="4497537"/>
                <a:ext cx="16962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Seguridad</a:t>
                </a:r>
              </a:p>
            </p:txBody>
          </p: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71DD94CF-8075-DDA1-7ECD-F8BB16259901}"/>
                </a:ext>
              </a:extLst>
            </p:cNvPr>
            <p:cNvGrpSpPr/>
            <p:nvPr/>
          </p:nvGrpSpPr>
          <p:grpSpPr>
            <a:xfrm>
              <a:off x="10221499" y="3638439"/>
              <a:ext cx="1696298" cy="1120708"/>
              <a:chOff x="8736295" y="3638439"/>
              <a:chExt cx="1696298" cy="1120708"/>
            </a:xfrm>
          </p:grpSpPr>
          <p:pic>
            <p:nvPicPr>
              <p:cNvPr id="1065" name="Picture 1064">
                <a:extLst>
                  <a:ext uri="{FF2B5EF4-FFF2-40B4-BE49-F238E27FC236}">
                    <a16:creationId xmlns:a16="http://schemas.microsoft.com/office/drawing/2014/main" id="{E3E72214-F0BE-8C60-20ED-3D0A2C31F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170443" y="3638439"/>
                <a:ext cx="828000" cy="828000"/>
              </a:xfrm>
              <a:prstGeom prst="rect">
                <a:avLst/>
              </a:prstGeom>
            </p:spPr>
          </p:pic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941B73BB-B18D-D02F-C0A8-4EFE700FE62D}"/>
                  </a:ext>
                </a:extLst>
              </p:cNvPr>
              <p:cNvSpPr txBox="1"/>
              <p:nvPr/>
            </p:nvSpPr>
            <p:spPr>
              <a:xfrm>
                <a:off x="8736295" y="4497537"/>
                <a:ext cx="16962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Seguridad</a:t>
                </a:r>
              </a:p>
            </p:txBody>
          </p:sp>
        </p:grpSp>
        <p:sp>
          <p:nvSpPr>
            <p:cNvPr id="2055" name="Rectangle: Rounded Corners 2054">
              <a:extLst>
                <a:ext uri="{FF2B5EF4-FFF2-40B4-BE49-F238E27FC236}">
                  <a16:creationId xmlns:a16="http://schemas.microsoft.com/office/drawing/2014/main" id="{A987AD10-A395-C22B-0AF6-AE910E4CFA58}"/>
                </a:ext>
              </a:extLst>
            </p:cNvPr>
            <p:cNvSpPr/>
            <p:nvPr/>
          </p:nvSpPr>
          <p:spPr>
            <a:xfrm>
              <a:off x="5850361" y="3574856"/>
              <a:ext cx="6261796" cy="11786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2085" name="07 Usr3">
            <a:extLst>
              <a:ext uri="{FF2B5EF4-FFF2-40B4-BE49-F238E27FC236}">
                <a16:creationId xmlns:a16="http://schemas.microsoft.com/office/drawing/2014/main" id="{F862CDFD-EE3A-CCB0-C516-9B83D773F36C}"/>
              </a:ext>
            </a:extLst>
          </p:cNvPr>
          <p:cNvGrpSpPr/>
          <p:nvPr/>
        </p:nvGrpSpPr>
        <p:grpSpPr>
          <a:xfrm>
            <a:off x="5850361" y="5242887"/>
            <a:ext cx="6261796" cy="1206879"/>
            <a:chOff x="5850361" y="5242887"/>
            <a:chExt cx="6261796" cy="1206879"/>
          </a:xfrm>
        </p:grpSpPr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60B3B23E-FC1B-5AE2-9877-5FE58F7FF1DB}"/>
                </a:ext>
              </a:extLst>
            </p:cNvPr>
            <p:cNvGrpSpPr/>
            <p:nvPr/>
          </p:nvGrpSpPr>
          <p:grpSpPr>
            <a:xfrm>
              <a:off x="6395778" y="5315488"/>
              <a:ext cx="994183" cy="1120708"/>
              <a:chOff x="6713693" y="5315488"/>
              <a:chExt cx="994183" cy="1120708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7BC419EA-D72B-C9B0-7ED4-B2F74BA44040}"/>
                  </a:ext>
                </a:extLst>
              </p:cNvPr>
              <p:cNvSpPr txBox="1"/>
              <p:nvPr/>
            </p:nvSpPr>
            <p:spPr>
              <a:xfrm>
                <a:off x="6713693" y="6174586"/>
                <a:ext cx="9941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Desarrollador</a:t>
                </a:r>
              </a:p>
            </p:txBody>
          </p:sp>
          <p:pic>
            <p:nvPicPr>
              <p:cNvPr id="1039" name="Picture 1038">
                <a:extLst>
                  <a:ext uri="{FF2B5EF4-FFF2-40B4-BE49-F238E27FC236}">
                    <a16:creationId xmlns:a16="http://schemas.microsoft.com/office/drawing/2014/main" id="{E812E7E9-C28B-AF6F-48C1-B82C75A8B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96784" y="5315488"/>
                <a:ext cx="828000" cy="965679"/>
              </a:xfrm>
              <a:prstGeom prst="rect">
                <a:avLst/>
              </a:prstGeom>
            </p:spPr>
          </p:pic>
        </p:grpSp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5282094D-55A6-956E-FC42-622713A5C9FC}"/>
                </a:ext>
              </a:extLst>
            </p:cNvPr>
            <p:cNvGrpSpPr/>
            <p:nvPr/>
          </p:nvGrpSpPr>
          <p:grpSpPr>
            <a:xfrm>
              <a:off x="8063378" y="5315488"/>
              <a:ext cx="1835759" cy="1120708"/>
              <a:chOff x="8732946" y="5315488"/>
              <a:chExt cx="1835759" cy="1120708"/>
            </a:xfrm>
          </p:grpSpPr>
          <p:pic>
            <p:nvPicPr>
              <p:cNvPr id="2052" name="Picture 4" descr="Computer, dev, environment, user icon - Download on Iconfinder">
                <a:extLst>
                  <a:ext uri="{FF2B5EF4-FFF2-40B4-BE49-F238E27FC236}">
                    <a16:creationId xmlns:a16="http://schemas.microsoft.com/office/drawing/2014/main" id="{0ECC59C1-5E68-C489-4907-1E77223F0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825" y="5315488"/>
                <a:ext cx="828000" cy="82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33A019D8-53A6-5A31-C292-0FFEAEC41B1F}"/>
                  </a:ext>
                </a:extLst>
              </p:cNvPr>
              <p:cNvSpPr txBox="1"/>
              <p:nvPr/>
            </p:nvSpPr>
            <p:spPr>
              <a:xfrm>
                <a:off x="8732946" y="6174586"/>
                <a:ext cx="18357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Operaciones</a:t>
                </a:r>
              </a:p>
            </p:txBody>
          </p:sp>
        </p:grp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2AFC3E96-93A6-D565-588C-6EF34E66F367}"/>
                </a:ext>
              </a:extLst>
            </p:cNvPr>
            <p:cNvGrpSpPr/>
            <p:nvPr/>
          </p:nvGrpSpPr>
          <p:grpSpPr>
            <a:xfrm>
              <a:off x="10151769" y="5329058"/>
              <a:ext cx="1835759" cy="1120708"/>
              <a:chOff x="8732946" y="5315488"/>
              <a:chExt cx="1835759" cy="1120708"/>
            </a:xfrm>
          </p:grpSpPr>
          <p:pic>
            <p:nvPicPr>
              <p:cNvPr id="1068" name="Picture 4" descr="Computer, dev, environment, user icon - Download on Iconfinder">
                <a:extLst>
                  <a:ext uri="{FF2B5EF4-FFF2-40B4-BE49-F238E27FC236}">
                    <a16:creationId xmlns:a16="http://schemas.microsoft.com/office/drawing/2014/main" id="{096C76DD-459B-0222-C87F-842B7CDD8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825" y="5315488"/>
                <a:ext cx="828000" cy="82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199F065F-2595-D832-3C67-8FEC2A02B689}"/>
                  </a:ext>
                </a:extLst>
              </p:cNvPr>
              <p:cNvSpPr txBox="1"/>
              <p:nvPr/>
            </p:nvSpPr>
            <p:spPr>
              <a:xfrm>
                <a:off x="8732946" y="6174586"/>
                <a:ext cx="18357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Operaciones</a:t>
                </a:r>
              </a:p>
            </p:txBody>
          </p:sp>
        </p:grpSp>
        <p:sp>
          <p:nvSpPr>
            <p:cNvPr id="2059" name="Rectangle: Rounded Corners 2058">
              <a:extLst>
                <a:ext uri="{FF2B5EF4-FFF2-40B4-BE49-F238E27FC236}">
                  <a16:creationId xmlns:a16="http://schemas.microsoft.com/office/drawing/2014/main" id="{A73B434E-5714-74FF-F7F4-42BCFED8088F}"/>
                </a:ext>
              </a:extLst>
            </p:cNvPr>
            <p:cNvSpPr/>
            <p:nvPr/>
          </p:nvSpPr>
          <p:spPr>
            <a:xfrm>
              <a:off x="5850361" y="5242887"/>
              <a:ext cx="6261796" cy="11786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2084" name="03 Usr1">
            <a:extLst>
              <a:ext uri="{FF2B5EF4-FFF2-40B4-BE49-F238E27FC236}">
                <a16:creationId xmlns:a16="http://schemas.microsoft.com/office/drawing/2014/main" id="{3122CEC9-700D-6A88-5D61-9FA59DE361A1}"/>
              </a:ext>
            </a:extLst>
          </p:cNvPr>
          <p:cNvGrpSpPr/>
          <p:nvPr/>
        </p:nvGrpSpPr>
        <p:grpSpPr>
          <a:xfrm>
            <a:off x="5850361" y="1901484"/>
            <a:ext cx="6261796" cy="1349891"/>
            <a:chOff x="5850361" y="1901484"/>
            <a:chExt cx="6261796" cy="1349891"/>
          </a:xfrm>
        </p:grpSpPr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794CF2F0-071E-F9A1-9F3E-F9F55CDEC4A2}"/>
                </a:ext>
              </a:extLst>
            </p:cNvPr>
            <p:cNvGrpSpPr/>
            <p:nvPr/>
          </p:nvGrpSpPr>
          <p:grpSpPr>
            <a:xfrm>
              <a:off x="6395778" y="1961390"/>
              <a:ext cx="994183" cy="1120708"/>
              <a:chOff x="6713693" y="1961390"/>
              <a:chExt cx="994183" cy="1120708"/>
            </a:xfrm>
          </p:grpSpPr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82A792F4-5888-6963-78FA-FAD46A762D1D}"/>
                  </a:ext>
                </a:extLst>
              </p:cNvPr>
              <p:cNvSpPr txBox="1"/>
              <p:nvPr/>
            </p:nvSpPr>
            <p:spPr>
              <a:xfrm>
                <a:off x="6713693" y="2820488"/>
                <a:ext cx="9941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Desarrollador</a:t>
                </a:r>
              </a:p>
            </p:txBody>
          </p:sp>
          <p:pic>
            <p:nvPicPr>
              <p:cNvPr id="1053" name="Picture 1052">
                <a:extLst>
                  <a:ext uri="{FF2B5EF4-FFF2-40B4-BE49-F238E27FC236}">
                    <a16:creationId xmlns:a16="http://schemas.microsoft.com/office/drawing/2014/main" id="{CC9AF412-9FF0-662B-F57A-E1322EBAF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96784" y="1961390"/>
                <a:ext cx="828000" cy="965679"/>
              </a:xfrm>
              <a:prstGeom prst="rect">
                <a:avLst/>
              </a:prstGeom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A8A35E67-C4F0-0779-024D-267343222BB8}"/>
                </a:ext>
              </a:extLst>
            </p:cNvPr>
            <p:cNvGrpSpPr/>
            <p:nvPr/>
          </p:nvGrpSpPr>
          <p:grpSpPr>
            <a:xfrm>
              <a:off x="8193222" y="1961390"/>
              <a:ext cx="1576072" cy="1120708"/>
              <a:chOff x="8719379" y="1961390"/>
              <a:chExt cx="1576072" cy="1120708"/>
            </a:xfrm>
          </p:grpSpPr>
          <p:pic>
            <p:nvPicPr>
              <p:cNvPr id="2050" name="Picture 2" descr="Testing - Free people icons">
                <a:extLst>
                  <a:ext uri="{FF2B5EF4-FFF2-40B4-BE49-F238E27FC236}">
                    <a16:creationId xmlns:a16="http://schemas.microsoft.com/office/drawing/2014/main" id="{47D5E3DF-C3D0-BB19-ED77-8840971F4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5671" y="1961390"/>
                <a:ext cx="828000" cy="82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89D45839-7420-0EA7-6516-FA6F4A7D35F2}"/>
                  </a:ext>
                </a:extLst>
              </p:cNvPr>
              <p:cNvSpPr txBox="1"/>
              <p:nvPr/>
            </p:nvSpPr>
            <p:spPr>
              <a:xfrm>
                <a:off x="8719379" y="2820488"/>
                <a:ext cx="15760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Especialista en Pruebas</a:t>
                </a:r>
              </a:p>
            </p:txBody>
          </p:sp>
        </p:grp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A1C450B-3527-A9B0-2A59-8CEF1CA1E3EB}"/>
                </a:ext>
              </a:extLst>
            </p:cNvPr>
            <p:cNvGrpSpPr/>
            <p:nvPr/>
          </p:nvGrpSpPr>
          <p:grpSpPr>
            <a:xfrm>
              <a:off x="10209057" y="1961390"/>
              <a:ext cx="1721181" cy="1289985"/>
              <a:chOff x="10137771" y="1961390"/>
              <a:chExt cx="1721181" cy="1289985"/>
            </a:xfrm>
          </p:grpSpPr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5F7AEA68-1C4D-4AA2-DD66-34FE334B9219}"/>
                  </a:ext>
                </a:extLst>
              </p:cNvPr>
              <p:cNvGrpSpPr/>
              <p:nvPr/>
            </p:nvGrpSpPr>
            <p:grpSpPr>
              <a:xfrm>
                <a:off x="11073159" y="1961390"/>
                <a:ext cx="785793" cy="1289985"/>
                <a:chOff x="10853673" y="1961390"/>
                <a:chExt cx="785793" cy="1289985"/>
              </a:xfrm>
            </p:grpSpPr>
            <p:pic>
              <p:nvPicPr>
                <p:cNvPr id="54" name="Picture 2" descr="Person Icon Png - Politician Clipart Png, Transparent Png - kindpng">
                  <a:extLst>
                    <a:ext uri="{FF2B5EF4-FFF2-40B4-BE49-F238E27FC236}">
                      <a16:creationId xmlns:a16="http://schemas.microsoft.com/office/drawing/2014/main" id="{B5AF0B8A-8468-07F4-6180-587AC70A7E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4569" y="1961390"/>
                  <a:ext cx="684000" cy="85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F1980A6-FF92-8FDF-DF7B-8340DA5E5E1E}"/>
                    </a:ext>
                  </a:extLst>
                </p:cNvPr>
                <p:cNvSpPr txBox="1"/>
                <p:nvPr/>
              </p:nvSpPr>
              <p:spPr>
                <a:xfrm>
                  <a:off x="10853673" y="2820488"/>
                  <a:ext cx="78579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Dueño del</a:t>
                  </a:r>
                </a:p>
                <a:p>
                  <a:pPr algn="ctr"/>
                  <a:r>
                    <a:rPr lang="en-US" sz="110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Negocio</a:t>
                  </a:r>
                </a:p>
              </p:txBody>
            </p:sp>
          </p:grpSp>
          <p:grpSp>
            <p:nvGrpSpPr>
              <p:cNvPr id="2071" name="Group 2070">
                <a:extLst>
                  <a:ext uri="{FF2B5EF4-FFF2-40B4-BE49-F238E27FC236}">
                    <a16:creationId xmlns:a16="http://schemas.microsoft.com/office/drawing/2014/main" id="{FEE8B325-86F6-8484-482E-E9E5F1A4657A}"/>
                  </a:ext>
                </a:extLst>
              </p:cNvPr>
              <p:cNvGrpSpPr/>
              <p:nvPr/>
            </p:nvGrpSpPr>
            <p:grpSpPr>
              <a:xfrm>
                <a:off x="10137771" y="1961390"/>
                <a:ext cx="813650" cy="1288046"/>
                <a:chOff x="10137771" y="1961390"/>
                <a:chExt cx="813650" cy="1288046"/>
              </a:xfrm>
            </p:grpSpPr>
            <p:sp>
              <p:nvSpPr>
                <p:cNvPr id="2070" name="TextBox 2069">
                  <a:extLst>
                    <a:ext uri="{FF2B5EF4-FFF2-40B4-BE49-F238E27FC236}">
                      <a16:creationId xmlns:a16="http://schemas.microsoft.com/office/drawing/2014/main" id="{BAFA31AE-A750-C8A6-77CC-74524F4B8DA6}"/>
                    </a:ext>
                  </a:extLst>
                </p:cNvPr>
                <p:cNvSpPr txBox="1"/>
                <p:nvPr/>
              </p:nvSpPr>
              <p:spPr>
                <a:xfrm>
                  <a:off x="10222232" y="2818549"/>
                  <a:ext cx="64472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Usuario</a:t>
                  </a:r>
                </a:p>
                <a:p>
                  <a:pPr algn="ctr"/>
                  <a:r>
                    <a:rPr lang="en-US" sz="110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Final</a:t>
                  </a:r>
                </a:p>
              </p:txBody>
            </p:sp>
            <p:pic>
              <p:nvPicPr>
                <p:cNvPr id="2069" name="Picture 2068">
                  <a:extLst>
                    <a:ext uri="{FF2B5EF4-FFF2-40B4-BE49-F238E27FC236}">
                      <a16:creationId xmlns:a16="http://schemas.microsoft.com/office/drawing/2014/main" id="{165AF286-31EF-3A16-BEFF-E76161844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37771" y="1961390"/>
                  <a:ext cx="813650" cy="813650"/>
                </a:xfrm>
                <a:prstGeom prst="rect">
                  <a:avLst/>
                </a:prstGeom>
              </p:spPr>
            </p:pic>
          </p:grpSp>
        </p:grpSp>
        <p:sp>
          <p:nvSpPr>
            <p:cNvPr id="2057" name="Rectangle: Rounded Corners 2056">
              <a:extLst>
                <a:ext uri="{FF2B5EF4-FFF2-40B4-BE49-F238E27FC236}">
                  <a16:creationId xmlns:a16="http://schemas.microsoft.com/office/drawing/2014/main" id="{06D3C12F-698A-7EB9-B748-8F1521EAD151}"/>
                </a:ext>
              </a:extLst>
            </p:cNvPr>
            <p:cNvSpPr/>
            <p:nvPr/>
          </p:nvSpPr>
          <p:spPr>
            <a:xfrm>
              <a:off x="5850361" y="1901484"/>
              <a:ext cx="6261796" cy="13479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95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D3B359C-C60D-56F1-9FDE-4B23DEABA424}"/>
              </a:ext>
            </a:extLst>
          </p:cNvPr>
          <p:cNvSpPr/>
          <p:nvPr/>
        </p:nvSpPr>
        <p:spPr>
          <a:xfrm>
            <a:off x="10097649" y="1090007"/>
            <a:ext cx="1944000" cy="538796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Producción</a:t>
            </a:r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A1F222-A626-400F-C8BF-AE4ADD7B467E}"/>
              </a:ext>
            </a:extLst>
          </p:cNvPr>
          <p:cNvSpPr/>
          <p:nvPr/>
        </p:nvSpPr>
        <p:spPr>
          <a:xfrm>
            <a:off x="72015" y="1090007"/>
            <a:ext cx="4431322" cy="5692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Separación de Data  y Parámetros</a:t>
            </a:r>
          </a:p>
          <a:p>
            <a:pPr algn="ctr"/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CC55EF-419F-E4F0-F5BF-1B43A9BB5043}"/>
              </a:ext>
            </a:extLst>
          </p:cNvPr>
          <p:cNvSpPr/>
          <p:nvPr/>
        </p:nvSpPr>
        <p:spPr>
          <a:xfrm>
            <a:off x="469676" y="3406793"/>
            <a:ext cx="3636000" cy="158400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Funcionales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Configuración aplicable al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 se mueve con frecuencia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cantidad de resultados por tipos de cliente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21E657-05EF-BC40-F1FE-8D31F1452944}"/>
              </a:ext>
            </a:extLst>
          </p:cNvPr>
          <p:cNvSpPr/>
          <p:nvPr/>
        </p:nvSpPr>
        <p:spPr>
          <a:xfrm>
            <a:off x="8009258" y="1090007"/>
            <a:ext cx="1944000" cy="538796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Pruebas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6B6EF8C-4FF8-2EE9-F0F2-10704926EA2C}"/>
              </a:ext>
            </a:extLst>
          </p:cNvPr>
          <p:cNvSpPr/>
          <p:nvPr/>
        </p:nvSpPr>
        <p:spPr>
          <a:xfrm>
            <a:off x="5920869" y="1090007"/>
            <a:ext cx="1944000" cy="538796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Desarrollo</a:t>
            </a:r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Entendamos el contexto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¿Dónde aplicaremos Spring Cloud Config?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12A296-5984-E946-AEBD-41D4B5D1E049}"/>
              </a:ext>
            </a:extLst>
          </p:cNvPr>
          <p:cNvSpPr/>
          <p:nvPr/>
        </p:nvSpPr>
        <p:spPr>
          <a:xfrm>
            <a:off x="469676" y="1729744"/>
            <a:ext cx="3636000" cy="1584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Data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PE" sz="12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Ingresada y/o consultada por el usuario final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 mueve día a día</a:t>
            </a:r>
          </a:p>
          <a:p>
            <a:endParaRPr lang="es-PE" sz="12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s-PE" sz="12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s-PE" sz="12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relación de casas disponibles</a:t>
            </a:r>
            <a:br>
              <a:rPr lang="es-PE" sz="200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</a:br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7CC01C-9106-4A3D-FD65-6D75A0F2BFB9}"/>
              </a:ext>
            </a:extLst>
          </p:cNvPr>
          <p:cNvSpPr/>
          <p:nvPr/>
        </p:nvSpPr>
        <p:spPr>
          <a:xfrm>
            <a:off x="469676" y="5083842"/>
            <a:ext cx="3636000" cy="1584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 b="1" u="sng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Parámetros Técnicos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Configuración interna de la aplicación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 se mueve con frecuencia</a:t>
            </a:r>
          </a:p>
          <a:p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Ejemplo:</a:t>
            </a:r>
          </a:p>
          <a:p>
            <a:r>
              <a:rPr lang="en-US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URL de un microservicio, el password de la BD</a:t>
            </a:r>
          </a:p>
          <a:p>
            <a:pPr algn="ctr"/>
            <a:endParaRPr lang="es-PE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  <a:p>
            <a:pPr algn="ctr"/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8882-8FAD-6CFE-9DB3-2C6BDA5A7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6786" t="6230" r="2700" b="6566"/>
          <a:stretch/>
        </p:blipFill>
        <p:spPr>
          <a:xfrm>
            <a:off x="3796068" y="5308567"/>
            <a:ext cx="504000" cy="4855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77F34-54E6-9DA5-7534-45D0FA6AFEBA}"/>
              </a:ext>
            </a:extLst>
          </p:cNvPr>
          <p:cNvCxnSpPr>
            <a:cxnSpLocks/>
            <a:stCxn id="1086" idx="3"/>
            <a:endCxn id="2057" idx="1"/>
          </p:cNvCxnSpPr>
          <p:nvPr/>
        </p:nvCxnSpPr>
        <p:spPr>
          <a:xfrm>
            <a:off x="4264068" y="2531686"/>
            <a:ext cx="1586293" cy="43774"/>
          </a:xfrm>
          <a:prstGeom prst="straightConnector1">
            <a:avLst/>
          </a:prstGeom>
          <a:ln w="38100" cap="flat" cmpd="sng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E64A08-0FBD-9926-B36E-F90C3212FBE2}"/>
              </a:ext>
            </a:extLst>
          </p:cNvPr>
          <p:cNvCxnSpPr>
            <a:cxnSpLocks/>
            <a:stCxn id="1087" idx="3"/>
            <a:endCxn id="2057" idx="1"/>
          </p:cNvCxnSpPr>
          <p:nvPr/>
        </p:nvCxnSpPr>
        <p:spPr>
          <a:xfrm flipV="1">
            <a:off x="4264068" y="2575460"/>
            <a:ext cx="1586293" cy="1255125"/>
          </a:xfrm>
          <a:prstGeom prst="straightConnector1">
            <a:avLst/>
          </a:prstGeom>
          <a:ln w="38100" cap="flat" cmpd="sng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B7921E-002B-9DC0-05EF-3D459B504584}"/>
              </a:ext>
            </a:extLst>
          </p:cNvPr>
          <p:cNvCxnSpPr>
            <a:cxnSpLocks/>
            <a:stCxn id="1047" idx="3"/>
            <a:endCxn id="2059" idx="1"/>
          </p:cNvCxnSpPr>
          <p:nvPr/>
        </p:nvCxnSpPr>
        <p:spPr>
          <a:xfrm>
            <a:off x="4264068" y="4663445"/>
            <a:ext cx="1586293" cy="116878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prstDash val="sysDot"/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66ECDE-6B7F-F57A-BED2-145F67611718}"/>
              </a:ext>
            </a:extLst>
          </p:cNvPr>
          <p:cNvCxnSpPr>
            <a:cxnSpLocks/>
            <a:stCxn id="5" idx="3"/>
            <a:endCxn id="2055" idx="1"/>
          </p:cNvCxnSpPr>
          <p:nvPr/>
        </p:nvCxnSpPr>
        <p:spPr>
          <a:xfrm flipV="1">
            <a:off x="4300068" y="4164194"/>
            <a:ext cx="1550293" cy="1387152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231F90-6850-DF69-E91A-52E13B40C279}"/>
              </a:ext>
            </a:extLst>
          </p:cNvPr>
          <p:cNvCxnSpPr>
            <a:cxnSpLocks/>
            <a:stCxn id="1046" idx="3"/>
            <a:endCxn id="2059" idx="1"/>
          </p:cNvCxnSpPr>
          <p:nvPr/>
        </p:nvCxnSpPr>
        <p:spPr>
          <a:xfrm flipV="1">
            <a:off x="4264068" y="5832225"/>
            <a:ext cx="1586293" cy="45571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5F7AEA68-1C4D-4AA2-DD66-34FE334B9219}"/>
              </a:ext>
            </a:extLst>
          </p:cNvPr>
          <p:cNvGrpSpPr/>
          <p:nvPr/>
        </p:nvGrpSpPr>
        <p:grpSpPr>
          <a:xfrm>
            <a:off x="11073159" y="1961390"/>
            <a:ext cx="785793" cy="1289985"/>
            <a:chOff x="10853673" y="1961390"/>
            <a:chExt cx="785793" cy="1289985"/>
          </a:xfrm>
        </p:grpSpPr>
        <p:pic>
          <p:nvPicPr>
            <p:cNvPr id="54" name="Picture 2" descr="Person Icon Png - Politician Clipart Png, Transparent Png - kindpng">
              <a:extLst>
                <a:ext uri="{FF2B5EF4-FFF2-40B4-BE49-F238E27FC236}">
                  <a16:creationId xmlns:a16="http://schemas.microsoft.com/office/drawing/2014/main" id="{B5AF0B8A-8468-07F4-6180-587AC70A7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569" y="1961390"/>
              <a:ext cx="684000" cy="85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1980A6-FF92-8FDF-DF7B-8340DA5E5E1E}"/>
                </a:ext>
              </a:extLst>
            </p:cNvPr>
            <p:cNvSpPr txBox="1"/>
            <p:nvPr/>
          </p:nvSpPr>
          <p:spPr>
            <a:xfrm>
              <a:off x="10853673" y="2820488"/>
              <a:ext cx="7857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Dueño del</a:t>
              </a:r>
            </a:p>
            <a:p>
              <a:pPr algn="ctr"/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Negocio</a:t>
              </a:r>
            </a:p>
          </p:txBody>
        </p:sp>
      </p:grpSp>
      <p:pic>
        <p:nvPicPr>
          <p:cNvPr id="1046" name="Picture 10" descr="Getting Started with YAML">
            <a:extLst>
              <a:ext uri="{FF2B5EF4-FFF2-40B4-BE49-F238E27FC236}">
                <a16:creationId xmlns:a16="http://schemas.microsoft.com/office/drawing/2014/main" id="{19B5C941-994B-8EB1-289A-95502D0D9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3" t="18833" r="34146" b="19292"/>
          <a:stretch/>
        </p:blipFill>
        <p:spPr bwMode="auto">
          <a:xfrm>
            <a:off x="3832068" y="6051338"/>
            <a:ext cx="432000" cy="4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0" descr="Getting Started with YAML">
            <a:extLst>
              <a:ext uri="{FF2B5EF4-FFF2-40B4-BE49-F238E27FC236}">
                <a16:creationId xmlns:a16="http://schemas.microsoft.com/office/drawing/2014/main" id="{24C2490A-0DE5-0E81-5DC0-4FF8A2B81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3" t="18833" r="34146" b="19292"/>
          <a:stretch/>
        </p:blipFill>
        <p:spPr bwMode="auto">
          <a:xfrm>
            <a:off x="3832068" y="4426843"/>
            <a:ext cx="432000" cy="4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94CF2F0-071E-F9A1-9F3E-F9F55CDEC4A2}"/>
              </a:ext>
            </a:extLst>
          </p:cNvPr>
          <p:cNvGrpSpPr/>
          <p:nvPr/>
        </p:nvGrpSpPr>
        <p:grpSpPr>
          <a:xfrm>
            <a:off x="6395778" y="1961390"/>
            <a:ext cx="994183" cy="1120708"/>
            <a:chOff x="6713693" y="1961390"/>
            <a:chExt cx="994183" cy="1120708"/>
          </a:xfrm>
        </p:grpSpPr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2A792F4-5888-6963-78FA-FAD46A762D1D}"/>
                </a:ext>
              </a:extLst>
            </p:cNvPr>
            <p:cNvSpPr txBox="1"/>
            <p:nvPr/>
          </p:nvSpPr>
          <p:spPr>
            <a:xfrm>
              <a:off x="6713693" y="2820488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Desarrollador</a:t>
              </a:r>
            </a:p>
          </p:txBody>
        </p:sp>
        <p:pic>
          <p:nvPicPr>
            <p:cNvPr id="1053" name="Picture 1052">
              <a:extLst>
                <a:ext uri="{FF2B5EF4-FFF2-40B4-BE49-F238E27FC236}">
                  <a16:creationId xmlns:a16="http://schemas.microsoft.com/office/drawing/2014/main" id="{CC9AF412-9FF0-662B-F57A-E1322EBA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6784" y="1961390"/>
              <a:ext cx="828000" cy="965679"/>
            </a:xfrm>
            <a:prstGeom prst="rect">
              <a:avLst/>
            </a:prstGeom>
          </p:spPr>
        </p:pic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EFAAFB6C-D946-D1B9-5058-551EB015023A}"/>
              </a:ext>
            </a:extLst>
          </p:cNvPr>
          <p:cNvGrpSpPr/>
          <p:nvPr/>
        </p:nvGrpSpPr>
        <p:grpSpPr>
          <a:xfrm>
            <a:off x="6395778" y="3638439"/>
            <a:ext cx="994183" cy="1120708"/>
            <a:chOff x="6713693" y="3638439"/>
            <a:chExt cx="994183" cy="1120708"/>
          </a:xfrm>
        </p:grpSpPr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C58C4CE9-C03C-A270-62B4-BA0022DC4EC6}"/>
                </a:ext>
              </a:extLst>
            </p:cNvPr>
            <p:cNvSpPr txBox="1"/>
            <p:nvPr/>
          </p:nvSpPr>
          <p:spPr>
            <a:xfrm>
              <a:off x="6713693" y="4497537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Desarrollador</a:t>
              </a:r>
            </a:p>
          </p:txBody>
        </p:sp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90F87FAC-7B13-7977-E3A5-A848680A2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6784" y="3638439"/>
              <a:ext cx="828000" cy="965679"/>
            </a:xfrm>
            <a:prstGeom prst="rect">
              <a:avLst/>
            </a:prstGeom>
          </p:spPr>
        </p:pic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A8A35E67-C4F0-0779-024D-267343222BB8}"/>
              </a:ext>
            </a:extLst>
          </p:cNvPr>
          <p:cNvGrpSpPr/>
          <p:nvPr/>
        </p:nvGrpSpPr>
        <p:grpSpPr>
          <a:xfrm>
            <a:off x="8193222" y="1961390"/>
            <a:ext cx="1576072" cy="1120708"/>
            <a:chOff x="8719379" y="1961390"/>
            <a:chExt cx="1576072" cy="1120708"/>
          </a:xfrm>
        </p:grpSpPr>
        <p:pic>
          <p:nvPicPr>
            <p:cNvPr id="2050" name="Picture 2" descr="Testing - Free people icons">
              <a:extLst>
                <a:ext uri="{FF2B5EF4-FFF2-40B4-BE49-F238E27FC236}">
                  <a16:creationId xmlns:a16="http://schemas.microsoft.com/office/drawing/2014/main" id="{47D5E3DF-C3D0-BB19-ED77-8840971F4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671" y="1961390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89D45839-7420-0EA7-6516-FA6F4A7D35F2}"/>
                </a:ext>
              </a:extLst>
            </p:cNvPr>
            <p:cNvSpPr txBox="1"/>
            <p:nvPr/>
          </p:nvSpPr>
          <p:spPr>
            <a:xfrm>
              <a:off x="8719379" y="2820488"/>
              <a:ext cx="1576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Especialista en Pruebas</a:t>
              </a: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42E8253A-1902-BA02-915A-1A49CE6E7510}"/>
              </a:ext>
            </a:extLst>
          </p:cNvPr>
          <p:cNvGrpSpPr/>
          <p:nvPr/>
        </p:nvGrpSpPr>
        <p:grpSpPr>
          <a:xfrm>
            <a:off x="8133109" y="3638439"/>
            <a:ext cx="1696298" cy="1120708"/>
            <a:chOff x="8736295" y="3638439"/>
            <a:chExt cx="1696298" cy="1120708"/>
          </a:xfrm>
        </p:grpSpPr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B2014F18-B38A-33DA-4DFF-AE028BB4B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9170443" y="3638439"/>
              <a:ext cx="828000" cy="828000"/>
            </a:xfrm>
            <a:prstGeom prst="rect">
              <a:avLst/>
            </a:prstGeom>
          </p:spPr>
        </p:pic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E6877189-A74C-EF98-B29F-5F8C4FC7613A}"/>
                </a:ext>
              </a:extLst>
            </p:cNvPr>
            <p:cNvSpPr txBox="1"/>
            <p:nvPr/>
          </p:nvSpPr>
          <p:spPr>
            <a:xfrm>
              <a:off x="8736295" y="4497537"/>
              <a:ext cx="16962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Especialista en Seguridad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282094D-55A6-956E-FC42-622713A5C9FC}"/>
              </a:ext>
            </a:extLst>
          </p:cNvPr>
          <p:cNvGrpSpPr/>
          <p:nvPr/>
        </p:nvGrpSpPr>
        <p:grpSpPr>
          <a:xfrm>
            <a:off x="8063378" y="5315488"/>
            <a:ext cx="1835759" cy="1120708"/>
            <a:chOff x="8732946" y="5315488"/>
            <a:chExt cx="1835759" cy="1120708"/>
          </a:xfrm>
        </p:grpSpPr>
        <p:pic>
          <p:nvPicPr>
            <p:cNvPr id="2052" name="Picture 4" descr="Computer, dev, environment, user icon - Download on Iconfinder">
              <a:extLst>
                <a:ext uri="{FF2B5EF4-FFF2-40B4-BE49-F238E27FC236}">
                  <a16:creationId xmlns:a16="http://schemas.microsoft.com/office/drawing/2014/main" id="{0ECC59C1-5E68-C489-4907-1E77223F0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6825" y="5315488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33A019D8-53A6-5A31-C292-0FFEAEC41B1F}"/>
                </a:ext>
              </a:extLst>
            </p:cNvPr>
            <p:cNvSpPr txBox="1"/>
            <p:nvPr/>
          </p:nvSpPr>
          <p:spPr>
            <a:xfrm>
              <a:off x="8732946" y="6174586"/>
              <a:ext cx="18357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Especialista en Operaciones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71DD94CF-8075-DDA1-7ECD-F8BB16259901}"/>
              </a:ext>
            </a:extLst>
          </p:cNvPr>
          <p:cNvGrpSpPr/>
          <p:nvPr/>
        </p:nvGrpSpPr>
        <p:grpSpPr>
          <a:xfrm>
            <a:off x="10221499" y="3638439"/>
            <a:ext cx="1696298" cy="1120708"/>
            <a:chOff x="8736295" y="3638439"/>
            <a:chExt cx="1696298" cy="1120708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E3E72214-F0BE-8C60-20ED-3D0A2C31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9170443" y="3638439"/>
              <a:ext cx="828000" cy="828000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941B73BB-B18D-D02F-C0A8-4EFE700FE62D}"/>
                </a:ext>
              </a:extLst>
            </p:cNvPr>
            <p:cNvSpPr txBox="1"/>
            <p:nvPr/>
          </p:nvSpPr>
          <p:spPr>
            <a:xfrm>
              <a:off x="8736295" y="4497537"/>
              <a:ext cx="16962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Especialista en Seguridad</a:t>
              </a:r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2AFC3E96-93A6-D565-588C-6EF34E66F367}"/>
              </a:ext>
            </a:extLst>
          </p:cNvPr>
          <p:cNvGrpSpPr/>
          <p:nvPr/>
        </p:nvGrpSpPr>
        <p:grpSpPr>
          <a:xfrm>
            <a:off x="10151769" y="5329058"/>
            <a:ext cx="1835759" cy="1120708"/>
            <a:chOff x="8732946" y="5315488"/>
            <a:chExt cx="1835759" cy="1120708"/>
          </a:xfrm>
        </p:grpSpPr>
        <p:pic>
          <p:nvPicPr>
            <p:cNvPr id="1068" name="Picture 4" descr="Computer, dev, environment, user icon - Download on Iconfinder">
              <a:extLst>
                <a:ext uri="{FF2B5EF4-FFF2-40B4-BE49-F238E27FC236}">
                  <a16:creationId xmlns:a16="http://schemas.microsoft.com/office/drawing/2014/main" id="{096C76DD-459B-0222-C87F-842B7CDD8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6825" y="5315488"/>
              <a:ext cx="828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199F065F-2595-D832-3C67-8FEC2A02B689}"/>
                </a:ext>
              </a:extLst>
            </p:cNvPr>
            <p:cNvSpPr txBox="1"/>
            <p:nvPr/>
          </p:nvSpPr>
          <p:spPr>
            <a:xfrm>
              <a:off x="8732946" y="6174586"/>
              <a:ext cx="18357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Especialista en Operaciones</a:t>
              </a:r>
            </a:p>
          </p:txBody>
        </p:sp>
      </p:grpSp>
      <p:pic>
        <p:nvPicPr>
          <p:cNvPr id="1086" name="Picture 2" descr="Download Free DATABASE PNG transparent background and clipart">
            <a:extLst>
              <a:ext uri="{FF2B5EF4-FFF2-40B4-BE49-F238E27FC236}">
                <a16:creationId xmlns:a16="http://schemas.microsoft.com/office/drawing/2014/main" id="{E5DECD1B-F879-071D-4132-078DBE55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r="17843" b="1809"/>
          <a:stretch/>
        </p:blipFill>
        <p:spPr bwMode="auto">
          <a:xfrm>
            <a:off x="3832068" y="2195100"/>
            <a:ext cx="432000" cy="6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2" descr="Download Free DATABASE PNG transparent background and clipart">
            <a:extLst>
              <a:ext uri="{FF2B5EF4-FFF2-40B4-BE49-F238E27FC236}">
                <a16:creationId xmlns:a16="http://schemas.microsoft.com/office/drawing/2014/main" id="{3CE0E793-CD91-9B66-D8D3-0B4FBD159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r="17843" b="1809"/>
          <a:stretch/>
        </p:blipFill>
        <p:spPr bwMode="auto">
          <a:xfrm>
            <a:off x="3832068" y="3493999"/>
            <a:ext cx="432000" cy="6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A987AD10-A395-C22B-0AF6-AE910E4CFA58}"/>
              </a:ext>
            </a:extLst>
          </p:cNvPr>
          <p:cNvSpPr/>
          <p:nvPr/>
        </p:nvSpPr>
        <p:spPr>
          <a:xfrm>
            <a:off x="5850361" y="3574856"/>
            <a:ext cx="6261796" cy="1178675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FEE8B325-86F6-8484-482E-E9E5F1A4657A}"/>
              </a:ext>
            </a:extLst>
          </p:cNvPr>
          <p:cNvGrpSpPr/>
          <p:nvPr/>
        </p:nvGrpSpPr>
        <p:grpSpPr>
          <a:xfrm>
            <a:off x="10137771" y="1961390"/>
            <a:ext cx="813650" cy="1288046"/>
            <a:chOff x="10137771" y="1961390"/>
            <a:chExt cx="813650" cy="1288046"/>
          </a:xfrm>
        </p:grpSpPr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BAFA31AE-A750-C8A6-77CC-74524F4B8DA6}"/>
                </a:ext>
              </a:extLst>
            </p:cNvPr>
            <p:cNvSpPr txBox="1"/>
            <p:nvPr/>
          </p:nvSpPr>
          <p:spPr>
            <a:xfrm>
              <a:off x="10222232" y="2818549"/>
              <a:ext cx="644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Usuario</a:t>
              </a:r>
            </a:p>
            <a:p>
              <a:pPr algn="ctr"/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Final</a:t>
              </a:r>
            </a:p>
          </p:txBody>
        </p:sp>
        <p:pic>
          <p:nvPicPr>
            <p:cNvPr id="2069" name="Picture 2068">
              <a:extLst>
                <a:ext uri="{FF2B5EF4-FFF2-40B4-BE49-F238E27FC236}">
                  <a16:creationId xmlns:a16="http://schemas.microsoft.com/office/drawing/2014/main" id="{165AF286-31EF-3A16-BEFF-E7616184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37771" y="1961390"/>
              <a:ext cx="813650" cy="813650"/>
            </a:xfrm>
            <a:prstGeom prst="rect">
              <a:avLst/>
            </a:prstGeom>
          </p:spPr>
        </p:pic>
      </p:grp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06D3C12F-698A-7EB9-B748-8F1521EAD151}"/>
              </a:ext>
            </a:extLst>
          </p:cNvPr>
          <p:cNvSpPr/>
          <p:nvPr/>
        </p:nvSpPr>
        <p:spPr>
          <a:xfrm>
            <a:off x="5850361" y="1901484"/>
            <a:ext cx="6261796" cy="1347952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0B3B23E-FC1B-5AE2-9877-5FE58F7FF1DB}"/>
              </a:ext>
            </a:extLst>
          </p:cNvPr>
          <p:cNvGrpSpPr/>
          <p:nvPr/>
        </p:nvGrpSpPr>
        <p:grpSpPr>
          <a:xfrm>
            <a:off x="6395778" y="5315488"/>
            <a:ext cx="994183" cy="1120708"/>
            <a:chOff x="6713693" y="5315488"/>
            <a:chExt cx="994183" cy="1120708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7BC419EA-D72B-C9B0-7ED4-B2F74BA44040}"/>
                </a:ext>
              </a:extLst>
            </p:cNvPr>
            <p:cNvSpPr txBox="1"/>
            <p:nvPr/>
          </p:nvSpPr>
          <p:spPr>
            <a:xfrm>
              <a:off x="6713693" y="6174586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Desarrollador</a:t>
              </a:r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E812E7E9-C28B-AF6F-48C1-B82C75A8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6784" y="5315488"/>
              <a:ext cx="828000" cy="965679"/>
            </a:xfrm>
            <a:prstGeom prst="rect">
              <a:avLst/>
            </a:prstGeom>
          </p:spPr>
        </p:pic>
      </p:grpSp>
      <p:sp>
        <p:nvSpPr>
          <p:cNvPr id="2059" name="Rectangle: Rounded Corners 2058">
            <a:extLst>
              <a:ext uri="{FF2B5EF4-FFF2-40B4-BE49-F238E27FC236}">
                <a16:creationId xmlns:a16="http://schemas.microsoft.com/office/drawing/2014/main" id="{A73B434E-5714-74FF-F7F4-42BCFED8088F}"/>
              </a:ext>
            </a:extLst>
          </p:cNvPr>
          <p:cNvSpPr/>
          <p:nvPr/>
        </p:nvSpPr>
        <p:spPr>
          <a:xfrm>
            <a:off x="5850361" y="5242887"/>
            <a:ext cx="6261796" cy="1178675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63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C6D39-9530-6947-03C9-0278DA6FC582}"/>
              </a:ext>
            </a:extLst>
          </p:cNvPr>
          <p:cNvSpPr txBox="1"/>
          <p:nvPr/>
        </p:nvSpPr>
        <p:spPr>
          <a:xfrm>
            <a:off x="-6000" y="0"/>
            <a:ext cx="1220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3154631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s-ES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Soluciones previas al Spring Cloud Config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2642173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0211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1202</Words>
  <Application>Microsoft Office PowerPoint</Application>
  <PresentationFormat>Widescreen</PresentationFormat>
  <Paragraphs>334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Candara</vt:lpstr>
      <vt:lpstr>Source Sans Pro</vt:lpstr>
      <vt:lpstr>Office Theme</vt:lpstr>
      <vt:lpstr>El Problema</vt:lpstr>
      <vt:lpstr>Entendamos el contexto</vt:lpstr>
      <vt:lpstr>Entendamos el contexto</vt:lpstr>
      <vt:lpstr>Entendamos el contexto</vt:lpstr>
      <vt:lpstr>Entendamos el contexto</vt:lpstr>
      <vt:lpstr>Entendamos el contexto</vt:lpstr>
      <vt:lpstr>Entendamos el contexto</vt:lpstr>
      <vt:lpstr>Entendamos el contexto</vt:lpstr>
      <vt:lpstr>Soluciones previas al Spring Cloud Config</vt:lpstr>
      <vt:lpstr>Soluciones previas al Spring Cloud Config</vt:lpstr>
      <vt:lpstr>Soluciones previas al Spring Cloud Config</vt:lpstr>
      <vt:lpstr>Soluciones previas al Spring Cloud Config</vt:lpstr>
      <vt:lpstr>Conceptos de Spring Cloud Config</vt:lpstr>
      <vt:lpstr>Conceptos de Spring Cloud Config</vt:lpstr>
      <vt:lpstr>Conceptos de Spring Cloud Config</vt:lpstr>
      <vt:lpstr>Conceptos de Spring Cloud Config</vt:lpstr>
      <vt:lpstr>A continuación ... 02-Configuración básica</vt:lpstr>
      <vt:lpstr>Título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Developer</dc:title>
  <dc:creator>Joseph Toulier Pighi</dc:creator>
  <cp:lastModifiedBy>Joseph Toulier Pighi</cp:lastModifiedBy>
  <cp:revision>252</cp:revision>
  <dcterms:created xsi:type="dcterms:W3CDTF">2020-12-01T04:50:10Z</dcterms:created>
  <dcterms:modified xsi:type="dcterms:W3CDTF">2023-08-28T04:32:53Z</dcterms:modified>
</cp:coreProperties>
</file>